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2"/>
    <p:restoredTop sz="94304"/>
  </p:normalViewPr>
  <p:slideViewPr>
    <p:cSldViewPr snapToGrid="0">
      <p:cViewPr varScale="1">
        <p:scale>
          <a:sx n="75" d="100"/>
          <a:sy n="75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December 11,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December 11,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6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December 11,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December 11,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4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14" r:id="rId6"/>
    <p:sldLayoutId id="2147484109" r:id="rId7"/>
    <p:sldLayoutId id="2147484110" r:id="rId8"/>
    <p:sldLayoutId id="2147484111" r:id="rId9"/>
    <p:sldLayoutId id="2147484113" r:id="rId10"/>
    <p:sldLayoutId id="214748411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uilding with a blue dome and a cross on top&#10;&#10;AI-generated content may be incorrect.">
            <a:extLst>
              <a:ext uri="{FF2B5EF4-FFF2-40B4-BE49-F238E27FC236}">
                <a16:creationId xmlns:a16="http://schemas.microsoft.com/office/drawing/2014/main" id="{15D1E267-7CB4-56BF-DFD4-8615412B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18" r="-1" b="-1"/>
          <a:stretch>
            <a:fillRect/>
          </a:stretch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3C0E7-5C17-F1EA-740A-8A9299402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55847"/>
            <a:ext cx="5015638" cy="20685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My Fall 2025 Semester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0131-08A7-E643-D24B-A257B9CC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Leah Corsaro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5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5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E46201F9-63C1-495D-8F7E-E3B99D2D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7340AD6-FF98-450C-AE35-61F7EE4C1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46297-BAC7-63EC-DB18-BC697368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10000" cy="1476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Changes in Processes, Laws &amp; Restrictions</a:t>
            </a:r>
            <a:br>
              <a:rPr lang="en-US" sz="2400" b="1" dirty="0"/>
            </a:br>
            <a:r>
              <a:rPr lang="en-US" sz="2400" dirty="0"/>
              <a:t>Updates to U.S. food assistance programs</a:t>
            </a:r>
            <a:br>
              <a:rPr lang="en-US" sz="2400" dirty="0"/>
            </a:br>
            <a:r>
              <a:rPr lang="en-US" sz="2400" dirty="0"/>
              <a:t>New California consumer and environmental laws</a:t>
            </a:r>
            <a:br>
              <a:rPr lang="en-US" sz="2400" dirty="0"/>
            </a:br>
            <a:r>
              <a:rPr lang="en-US" sz="2400" dirty="0"/>
              <a:t>Increased tariffs affecting everyday consumer prices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2" name="Picture 4" descr="Trump Tariffs Will Raise the Cost of Food for Americans">
            <a:extLst>
              <a:ext uri="{FF2B5EF4-FFF2-40B4-BE49-F238E27FC236}">
                <a16:creationId xmlns:a16="http://schemas.microsoft.com/office/drawing/2014/main" id="{4FEDF71A-A25F-CCF3-537F-39572971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322" y="2636839"/>
            <a:ext cx="3063515" cy="3501162"/>
          </a:xfrm>
          <a:custGeom>
            <a:avLst/>
            <a:gdLst/>
            <a:ahLst/>
            <a:cxnLst/>
            <a:rect l="l" t="t" r="r" b="b"/>
            <a:pathLst>
              <a:path w="5184162" h="3501162">
                <a:moveTo>
                  <a:pt x="0" y="0"/>
                </a:moveTo>
                <a:lnTo>
                  <a:pt x="5184162" y="0"/>
                </a:lnTo>
                <a:lnTo>
                  <a:pt x="5184162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U.S. Policy Inpacts Food Insecurity | Move For Hunger">
            <a:extLst>
              <a:ext uri="{FF2B5EF4-FFF2-40B4-BE49-F238E27FC236}">
                <a16:creationId xmlns:a16="http://schemas.microsoft.com/office/drawing/2014/main" id="{0186CD74-FC61-DC30-462F-097C3227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661" y="2636839"/>
            <a:ext cx="3501162" cy="3501162"/>
          </a:xfrm>
          <a:custGeom>
            <a:avLst/>
            <a:gdLst/>
            <a:ahLst/>
            <a:cxnLst/>
            <a:rect l="l" t="t" r="r" b="b"/>
            <a:pathLst>
              <a:path w="5184163" h="3501162">
                <a:moveTo>
                  <a:pt x="0" y="0"/>
                </a:moveTo>
                <a:lnTo>
                  <a:pt x="5184163" y="0"/>
                </a:lnTo>
                <a:lnTo>
                  <a:pt x="5184163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60262B8-726D-4935-B3BC-1B4BA2928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E4A5A0-9D18-4E03-8178-BA8EB91C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A9036-75D5-3E35-3F81-EDDBD8FB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0661"/>
            <a:ext cx="5015638" cy="258532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spc="-100" dirty="0"/>
              <a:t>Creativity &amp; Helping Others</a:t>
            </a:r>
            <a:br>
              <a:rPr lang="en-US" sz="2700" b="1" spc="-100" dirty="0"/>
            </a:br>
            <a:r>
              <a:rPr lang="en-US" sz="2700" spc="-100" dirty="0"/>
              <a:t>Friends and I planned a birthday celebration</a:t>
            </a:r>
            <a:br>
              <a:rPr lang="en-US" sz="2700" spc="-100" dirty="0"/>
            </a:br>
            <a:r>
              <a:rPr lang="en-US" sz="2700" spc="-100" dirty="0"/>
              <a:t>We all got dressed up, went out to eat, and took pictures together</a:t>
            </a:r>
            <a:br>
              <a:rPr lang="en-US" sz="2700" spc="-100" dirty="0"/>
            </a:br>
            <a:endParaRPr lang="en-US" sz="2700" spc="-1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E4089E-2454-4227-830F-322AB9D8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136477"/>
            <a:ext cx="2088038" cy="719230"/>
            <a:chOff x="4532666" y="505937"/>
            <a:chExt cx="2981730" cy="1027064"/>
          </a:xfrm>
        </p:grpSpPr>
        <p:sp>
          <p:nvSpPr>
            <p:cNvPr id="58" name="Freeform 78">
              <a:extLst>
                <a:ext uri="{FF2B5EF4-FFF2-40B4-BE49-F238E27FC236}">
                  <a16:creationId xmlns:a16="http://schemas.microsoft.com/office/drawing/2014/main" id="{B6795882-4013-42EB-AED8-51FFEEC19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EAC7DF46-0151-4635-B8AA-C38145ED1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9" name="Freeform 85">
              <a:extLst>
                <a:ext uri="{FF2B5EF4-FFF2-40B4-BE49-F238E27FC236}">
                  <a16:creationId xmlns:a16="http://schemas.microsoft.com/office/drawing/2014/main" id="{AFCE9351-12EE-4297-9B83-C79712116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7" name="Picture 6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AD74C2D1-5FF5-1A57-A222-17E77595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09" b="1596"/>
          <a:stretch>
            <a:fillRect/>
          </a:stretch>
        </p:blipFill>
        <p:spPr>
          <a:xfrm>
            <a:off x="6444525" y="748892"/>
            <a:ext cx="2327399" cy="2466887"/>
          </a:xfrm>
          <a:custGeom>
            <a:avLst/>
            <a:gdLst/>
            <a:ahLst/>
            <a:cxnLst/>
            <a:rect l="l" t="t" r="r" b="b"/>
            <a:pathLst>
              <a:path w="2327399" h="2524669">
                <a:moveTo>
                  <a:pt x="0" y="0"/>
                </a:moveTo>
                <a:lnTo>
                  <a:pt x="2327399" y="0"/>
                </a:lnTo>
                <a:lnTo>
                  <a:pt x="2327399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5" name="Content Placeholder 4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745456BB-67FF-5BFF-DB4C-33E4D8B2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38" b="10962"/>
          <a:stretch>
            <a:fillRect/>
          </a:stretch>
        </p:blipFill>
        <p:spPr>
          <a:xfrm>
            <a:off x="9131924" y="748813"/>
            <a:ext cx="2327400" cy="2467044"/>
          </a:xfrm>
          <a:custGeom>
            <a:avLst/>
            <a:gdLst/>
            <a:ahLst/>
            <a:cxnLst/>
            <a:rect l="l" t="t" r="r" b="b"/>
            <a:pathLst>
              <a:path w="2327400" h="2524669">
                <a:moveTo>
                  <a:pt x="0" y="0"/>
                </a:moveTo>
                <a:lnTo>
                  <a:pt x="2327400" y="0"/>
                </a:lnTo>
                <a:lnTo>
                  <a:pt x="23274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76B9236-A7DE-4153-A6C7-09D97EF9E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7" y="5646022"/>
            <a:ext cx="2117174" cy="588806"/>
            <a:chOff x="4549904" y="5078157"/>
            <a:chExt cx="3023338" cy="840818"/>
          </a:xfrm>
        </p:grpSpPr>
        <p:sp>
          <p:nvSpPr>
            <p:cNvPr id="61" name="Freeform 80">
              <a:extLst>
                <a:ext uri="{FF2B5EF4-FFF2-40B4-BE49-F238E27FC236}">
                  <a16:creationId xmlns:a16="http://schemas.microsoft.com/office/drawing/2014/main" id="{66CF5538-BF6C-4A04-A378-87B2401E7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2" name="Freeform 84">
              <a:extLst>
                <a:ext uri="{FF2B5EF4-FFF2-40B4-BE49-F238E27FC236}">
                  <a16:creationId xmlns:a16="http://schemas.microsoft.com/office/drawing/2014/main" id="{6939BDDA-EB16-4A77-8CA5-9D25AF176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3" name="Freeform 87">
              <a:extLst>
                <a:ext uri="{FF2B5EF4-FFF2-40B4-BE49-F238E27FC236}">
                  <a16:creationId xmlns:a16="http://schemas.microsoft.com/office/drawing/2014/main" id="{F8420009-5C83-4606-A57B-C54FCA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9" name="Picture 8" descr="Two women standing next to each other in front of a body of water&#10;&#10;AI-generated content may be incorrect.">
            <a:extLst>
              <a:ext uri="{FF2B5EF4-FFF2-40B4-BE49-F238E27FC236}">
                <a16:creationId xmlns:a16="http://schemas.microsoft.com/office/drawing/2014/main" id="{3154079A-1D72-43D8-73F6-FA03B0BC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354"/>
          <a:stretch>
            <a:fillRect/>
          </a:stretch>
        </p:blipFill>
        <p:spPr>
          <a:xfrm>
            <a:off x="7748111" y="3604669"/>
            <a:ext cx="2407625" cy="2524669"/>
          </a:xfrm>
          <a:custGeom>
            <a:avLst/>
            <a:gdLst/>
            <a:ahLst/>
            <a:cxnLst/>
            <a:rect l="l" t="t" r="r" b="b"/>
            <a:pathLst>
              <a:path w="5014800" h="2524669">
                <a:moveTo>
                  <a:pt x="0" y="0"/>
                </a:moveTo>
                <a:lnTo>
                  <a:pt x="5014800" y="0"/>
                </a:lnTo>
                <a:lnTo>
                  <a:pt x="5014800" y="2524669"/>
                </a:lnTo>
                <a:lnTo>
                  <a:pt x="0" y="25246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1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D144E0-89C8-AF2E-C1D0-BEB54784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spc="-100"/>
              <a:t>Reflections </a:t>
            </a:r>
            <a:r>
              <a:rPr lang="en-US" sz="1800" b="1" spc="-100" dirty="0"/>
              <a:t>&amp; Future Goals</a:t>
            </a:r>
            <a:br>
              <a:rPr lang="en-US" sz="1800" b="1" spc="-100" dirty="0"/>
            </a:br>
            <a:r>
              <a:rPr lang="en-US" sz="1800" b="1" spc="-100" dirty="0"/>
              <a:t>This Semester:</a:t>
            </a:r>
            <a:br>
              <a:rPr lang="en-US" sz="1800" spc="-100" dirty="0"/>
            </a:br>
            <a:r>
              <a:rPr lang="en-US" sz="1800" spc="-100" dirty="0"/>
              <a:t>Had a good start, made friends, and explored San Diego</a:t>
            </a:r>
            <a:br>
              <a:rPr lang="en-US" sz="1800" spc="-100" dirty="0"/>
            </a:br>
            <a:r>
              <a:rPr lang="en-US" sz="1800" b="1" spc="-100" dirty="0"/>
              <a:t>What I Wanted:</a:t>
            </a:r>
            <a:br>
              <a:rPr lang="en-US" sz="1800" spc="-100" dirty="0"/>
            </a:br>
            <a:r>
              <a:rPr lang="en-US" sz="1800" spc="-100" dirty="0"/>
              <a:t>Join more organizations and perform better academically</a:t>
            </a:r>
            <a:br>
              <a:rPr lang="en-US" sz="1800" spc="-100" dirty="0"/>
            </a:br>
            <a:r>
              <a:rPr lang="en-US" sz="1800" b="1" spc="-100" dirty="0"/>
              <a:t>Future Semesters:</a:t>
            </a:r>
            <a:br>
              <a:rPr lang="en-US" sz="1800" spc="-100" dirty="0"/>
            </a:br>
            <a:r>
              <a:rPr lang="en-US" sz="1800" spc="-100" dirty="0"/>
              <a:t>Join a sorority</a:t>
            </a:r>
            <a:br>
              <a:rPr lang="en-US" sz="1800" spc="-100" dirty="0"/>
            </a:br>
            <a:r>
              <a:rPr lang="en-US" sz="1800" spc="-100" dirty="0"/>
              <a:t>Meet more people and expand my network</a:t>
            </a:r>
            <a:br>
              <a:rPr lang="en-US" sz="1800" spc="-100" dirty="0"/>
            </a:br>
            <a:r>
              <a:rPr lang="en-US" sz="1800" spc="-100" dirty="0"/>
              <a:t>Join more clubs and get more involved at school</a:t>
            </a:r>
            <a:br>
              <a:rPr lang="en-US" sz="1800" spc="-100" dirty="0"/>
            </a:br>
            <a:r>
              <a:rPr lang="en-US" sz="1800" spc="-100" dirty="0"/>
              <a:t>Do well in classes and grow personally</a:t>
            </a:r>
            <a:br>
              <a:rPr lang="en-US" sz="1800" spc="-100" dirty="0"/>
            </a:br>
            <a:endParaRPr lang="en-US" sz="1800" spc="-100" dirty="0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F878637-5D9F-4664-9946-1EE29ECC4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9DC7FC-850A-48D6-9B54-4C9834A95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B3759-384A-C045-3CAB-3B19252D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Things That Happened This Semester</a:t>
            </a:r>
            <a:br>
              <a:rPr lang="en-US" b="1" dirty="0"/>
            </a:br>
            <a:endParaRPr lang="en-US" dirty="0"/>
          </a:p>
        </p:txBody>
      </p:sp>
      <p:sp useBgFill="1">
        <p:nvSpPr>
          <p:cNvPr id="67" name="Freeform: Shape 66">
            <a:extLst>
              <a:ext uri="{FF2B5EF4-FFF2-40B4-BE49-F238E27FC236}">
                <a16:creationId xmlns:a16="http://schemas.microsoft.com/office/drawing/2014/main" id="{3FEA1BAA-C162-4633-AA88-007BE1AA9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0"/>
            <a:ext cx="5848350" cy="6858000"/>
          </a:xfrm>
          <a:custGeom>
            <a:avLst/>
            <a:gdLst>
              <a:gd name="connsiteX0" fmla="*/ 6202965 w 6202965"/>
              <a:gd name="connsiteY0" fmla="*/ 6858000 h 6858000"/>
              <a:gd name="connsiteX1" fmla="*/ 39319 w 6202965"/>
              <a:gd name="connsiteY1" fmla="*/ 6858000 h 6858000"/>
              <a:gd name="connsiteX2" fmla="*/ 35497 w 6202965"/>
              <a:gd name="connsiteY2" fmla="*/ 6758240 h 6858000"/>
              <a:gd name="connsiteX3" fmla="*/ 1462 w 6202965"/>
              <a:gd name="connsiteY3" fmla="*/ 4850681 h 6858000"/>
              <a:gd name="connsiteX4" fmla="*/ 76351 w 6202965"/>
              <a:gd name="connsiteY4" fmla="*/ 300066 h 6858000"/>
              <a:gd name="connsiteX5" fmla="*/ 88200 w 6202965"/>
              <a:gd name="connsiteY5" fmla="*/ 0 h 6858000"/>
              <a:gd name="connsiteX6" fmla="*/ 6202965 w 620296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965" h="6858000">
                <a:moveTo>
                  <a:pt x="6202965" y="6858000"/>
                </a:moveTo>
                <a:lnTo>
                  <a:pt x="39319" y="6858000"/>
                </a:lnTo>
                <a:lnTo>
                  <a:pt x="35497" y="6758240"/>
                </a:lnTo>
                <a:cubicBezTo>
                  <a:pt x="15974" y="6127634"/>
                  <a:pt x="5153" y="5489907"/>
                  <a:pt x="1462" y="4850681"/>
                </a:cubicBezTo>
                <a:cubicBezTo>
                  <a:pt x="-7396" y="3316540"/>
                  <a:pt x="24815" y="1773763"/>
                  <a:pt x="76351" y="300066"/>
                </a:cubicBezTo>
                <a:lnTo>
                  <a:pt x="88200" y="0"/>
                </a:lnTo>
                <a:lnTo>
                  <a:pt x="6202965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21" descr="A group of women taking a selfie&#10;&#10;AI-generated content may be incorrect.">
            <a:extLst>
              <a:ext uri="{FF2B5EF4-FFF2-40B4-BE49-F238E27FC236}">
                <a16:creationId xmlns:a16="http://schemas.microsoft.com/office/drawing/2014/main" id="{40017E73-56ED-FBDD-32E5-DB33B4C8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99" r="-4" b="-4"/>
          <a:stretch>
            <a:fillRect/>
          </a:stretch>
        </p:blipFill>
        <p:spPr>
          <a:xfrm>
            <a:off x="720000" y="793216"/>
            <a:ext cx="1967919" cy="2378236"/>
          </a:xfrm>
          <a:custGeom>
            <a:avLst/>
            <a:gdLst/>
            <a:ahLst/>
            <a:cxnLst/>
            <a:rect l="l" t="t" r="r" b="b"/>
            <a:pathLst>
              <a:path w="1967919" h="2524669">
                <a:moveTo>
                  <a:pt x="0" y="0"/>
                </a:moveTo>
                <a:lnTo>
                  <a:pt x="1967919" y="0"/>
                </a:lnTo>
                <a:lnTo>
                  <a:pt x="1967919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24" name="Picture 23" descr="A marina with many boats&#10;&#10;AI-generated content may be incorrect.">
            <a:extLst>
              <a:ext uri="{FF2B5EF4-FFF2-40B4-BE49-F238E27FC236}">
                <a16:creationId xmlns:a16="http://schemas.microsoft.com/office/drawing/2014/main" id="{E26996FF-12EB-E5B6-1BA8-624E294D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43" r="-2" b="-2"/>
          <a:stretch>
            <a:fillRect/>
          </a:stretch>
        </p:blipFill>
        <p:spPr>
          <a:xfrm>
            <a:off x="3047919" y="811327"/>
            <a:ext cx="1967920" cy="2342014"/>
          </a:xfrm>
          <a:custGeom>
            <a:avLst/>
            <a:gdLst/>
            <a:ahLst/>
            <a:cxnLst/>
            <a:rect l="l" t="t" r="r" b="b"/>
            <a:pathLst>
              <a:path w="1967920" h="2524669">
                <a:moveTo>
                  <a:pt x="0" y="0"/>
                </a:moveTo>
                <a:lnTo>
                  <a:pt x="1967920" y="0"/>
                </a:lnTo>
                <a:lnTo>
                  <a:pt x="196792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17" name="Picture 16" descr="A white church with palm trees&#10;&#10;AI-generated content may be incorrect.">
            <a:extLst>
              <a:ext uri="{FF2B5EF4-FFF2-40B4-BE49-F238E27FC236}">
                <a16:creationId xmlns:a16="http://schemas.microsoft.com/office/drawing/2014/main" id="{C168E302-6B81-8C47-286D-D47DFEB1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10647"/>
          <a:stretch>
            <a:fillRect/>
          </a:stretch>
        </p:blipFill>
        <p:spPr>
          <a:xfrm>
            <a:off x="720000" y="3690447"/>
            <a:ext cx="1967919" cy="2344455"/>
          </a:xfrm>
          <a:custGeom>
            <a:avLst/>
            <a:gdLst/>
            <a:ahLst/>
            <a:cxnLst/>
            <a:rect l="l" t="t" r="r" b="b"/>
            <a:pathLst>
              <a:path w="1967919" h="2524669">
                <a:moveTo>
                  <a:pt x="0" y="0"/>
                </a:moveTo>
                <a:lnTo>
                  <a:pt x="1967919" y="0"/>
                </a:lnTo>
                <a:lnTo>
                  <a:pt x="1967919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11" name="Picture 10" descr="Two women posing for a picture&#10;&#10;AI-generated content may be incorrect.">
            <a:extLst>
              <a:ext uri="{FF2B5EF4-FFF2-40B4-BE49-F238E27FC236}">
                <a16:creationId xmlns:a16="http://schemas.microsoft.com/office/drawing/2014/main" id="{29923004-92E7-B164-AA4A-FD772F89A4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835" r="14792" b="4"/>
          <a:stretch>
            <a:fillRect/>
          </a:stretch>
        </p:blipFill>
        <p:spPr>
          <a:xfrm>
            <a:off x="3047919" y="3691570"/>
            <a:ext cx="1967920" cy="2342208"/>
          </a:xfrm>
          <a:custGeom>
            <a:avLst/>
            <a:gdLst/>
            <a:ahLst/>
            <a:cxnLst/>
            <a:rect l="l" t="t" r="r" b="b"/>
            <a:pathLst>
              <a:path w="1967920" h="2524669">
                <a:moveTo>
                  <a:pt x="0" y="0"/>
                </a:moveTo>
                <a:lnTo>
                  <a:pt x="1967920" y="0"/>
                </a:lnTo>
                <a:lnTo>
                  <a:pt x="196792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8A1B-3150-ABAD-1F24-157E73AE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/>
              <a:t>August 2025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Toured USD for the first time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Started classes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Welcome Week – met many new friends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First trip to Fashion Valley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First visit to La Jolla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Taylor Swift &amp; Travis Kelce announced their engagement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881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3567CF-F84D-454D-A2E4-9FC64F4BF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C0F01-76CE-4820-9DFE-286BC8B8A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035DA-3298-11FC-33C0-F9CE0911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81" y="1893415"/>
            <a:ext cx="5015638" cy="258532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spc="-100" dirty="0"/>
              <a:t>September 2025</a:t>
            </a:r>
            <a:br>
              <a:rPr lang="en-US" sz="1800" b="1" spc="-100" dirty="0"/>
            </a:br>
            <a:r>
              <a:rPr lang="en-US" sz="1800" spc="-100" dirty="0"/>
              <a:t>My birthday – September 30</a:t>
            </a:r>
            <a:br>
              <a:rPr lang="en-US" sz="1800" spc="-100" dirty="0"/>
            </a:br>
            <a:r>
              <a:rPr lang="en-US" sz="1800" spc="-100" dirty="0"/>
              <a:t>Went to the beach and tried new restaurants in San Diego</a:t>
            </a:r>
            <a:br>
              <a:rPr lang="en-US" sz="1800" spc="-100" dirty="0"/>
            </a:br>
            <a:r>
              <a:rPr lang="en-US" sz="1800" spc="-100" dirty="0"/>
              <a:t>Visited UTC</a:t>
            </a:r>
            <a:br>
              <a:rPr lang="en-US" sz="1800" spc="-100" dirty="0"/>
            </a:br>
            <a:r>
              <a:rPr lang="en-US" sz="1800" spc="-100" dirty="0"/>
              <a:t>Tried a fun restaurant called Leila</a:t>
            </a:r>
            <a:br>
              <a:rPr lang="en-US" sz="1800" spc="-100" dirty="0"/>
            </a:br>
            <a:r>
              <a:rPr lang="en-US" sz="1800" spc="-100" dirty="0"/>
              <a:t>Jimmy Kimmel suspended after comments about Charlie Kirk</a:t>
            </a:r>
            <a:br>
              <a:rPr lang="en-US" sz="1800" spc="-100" dirty="0"/>
            </a:br>
            <a:endParaRPr lang="en-US" sz="1800" spc="-100" dirty="0"/>
          </a:p>
        </p:txBody>
      </p:sp>
      <p:pic>
        <p:nvPicPr>
          <p:cNvPr id="7" name="Picture 6" descr="A person sitting at a table with a cake and a lit candle&#10;&#10;AI-generated content may be incorrect.">
            <a:extLst>
              <a:ext uri="{FF2B5EF4-FFF2-40B4-BE49-F238E27FC236}">
                <a16:creationId xmlns:a16="http://schemas.microsoft.com/office/drawing/2014/main" id="{E1771699-0623-EC2A-DA19-B6BAF707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72" r="16597"/>
          <a:stretch>
            <a:fillRect/>
          </a:stretch>
        </p:blipFill>
        <p:spPr>
          <a:xfrm>
            <a:off x="1" y="10"/>
            <a:ext cx="3041003" cy="6857990"/>
          </a:xfrm>
          <a:custGeom>
            <a:avLst/>
            <a:gdLst/>
            <a:ahLst/>
            <a:cxnLst/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8E163A8-4C5B-4030-9B0D-75B39EBA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94831" y="136477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137A7361-907B-4AE1-9F4B-C8E0D7D2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AD1F95A4-2338-459F-BDCC-655A4EAF5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8B410EB3-0516-40D3-9BEA-1368A476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9" name="Picture 8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A3A50C8C-EFDF-40C3-B436-E525B6D8E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51" r="-2" b="9234"/>
          <a:stretch>
            <a:fillRect/>
          </a:stretch>
        </p:blipFill>
        <p:spPr>
          <a:xfrm>
            <a:off x="9136132" y="10"/>
            <a:ext cx="3055868" cy="3427190"/>
          </a:xfrm>
          <a:custGeom>
            <a:avLst/>
            <a:gdLst/>
            <a:ahLst/>
            <a:cxnLst/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3EC4E7-AABA-488E-B59B-FF43F98A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37412" y="5646022"/>
            <a:ext cx="2117174" cy="588806"/>
            <a:chOff x="4549904" y="5078157"/>
            <a:chExt cx="3023338" cy="840818"/>
          </a:xfrm>
        </p:grpSpPr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FFC1EFA0-F7E9-4629-8638-C88AEFEB7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AA354CD0-CEDB-4A57-8909-676205B53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EB4927A5-73AD-425A-945E-6A50D9C4C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Picture 4" descr="A plate of food on a table&#10;&#10;AI-generated content may be incorrect.">
            <a:extLst>
              <a:ext uri="{FF2B5EF4-FFF2-40B4-BE49-F238E27FC236}">
                <a16:creationId xmlns:a16="http://schemas.microsoft.com/office/drawing/2014/main" id="{FC849A80-456A-B908-09A3-FE5F14F7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300" r="-3" b="1504"/>
          <a:stretch>
            <a:fillRect/>
          </a:stretch>
        </p:blipFill>
        <p:spPr>
          <a:xfrm>
            <a:off x="9135805" y="3427200"/>
            <a:ext cx="3056197" cy="3430800"/>
          </a:xfrm>
          <a:custGeom>
            <a:avLst/>
            <a:gdLst/>
            <a:ahLst/>
            <a:cxnLst/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37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585FD6E-D951-4DC2-AB77-1B0ECC278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B5467B-CDD9-4BEC-BD5D-D18211028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95915-F57B-C222-E81F-B325AE82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7" y="486039"/>
            <a:ext cx="9492866" cy="576000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spc="-100" dirty="0"/>
              <a:t>October 2025</a:t>
            </a:r>
            <a:br>
              <a:rPr lang="en-US" sz="1800" b="1" spc="-100" dirty="0"/>
            </a:br>
            <a:r>
              <a:rPr lang="en-US" sz="1800" spc="-100" dirty="0"/>
              <a:t>Halloween</a:t>
            </a:r>
            <a:br>
              <a:rPr lang="en-US" sz="1800" spc="-100" dirty="0"/>
            </a:br>
            <a:r>
              <a:rPr lang="en-US" sz="1800" spc="-100" dirty="0"/>
              <a:t>Friends visited me at college</a:t>
            </a:r>
            <a:br>
              <a:rPr lang="en-US" sz="1800" spc="-100" dirty="0"/>
            </a:br>
            <a:r>
              <a:rPr lang="en-US" sz="1800" spc="-100" dirty="0"/>
              <a:t>Malcolm Todd event</a:t>
            </a:r>
            <a:br>
              <a:rPr lang="en-US" sz="1800" spc="-100" dirty="0"/>
            </a:br>
            <a:r>
              <a:rPr lang="en-US" sz="1800" spc="-100" dirty="0"/>
              <a:t>La Jolla farmers market</a:t>
            </a:r>
            <a:br>
              <a:rPr lang="en-US" sz="1800" spc="-100" dirty="0"/>
            </a:br>
            <a:r>
              <a:rPr lang="en-US" sz="1800" spc="-100" dirty="0"/>
              <a:t>Watched the beach sunset</a:t>
            </a:r>
            <a:br>
              <a:rPr lang="en-US" sz="1800" spc="-100" dirty="0"/>
            </a:br>
            <a:endParaRPr lang="en-US" sz="1800" spc="-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52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0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57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8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9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613F3963-915E-4812-8B39-BE6EA7CC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524375" y="-809624"/>
            <a:ext cx="3143251" cy="12192001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Content Placeholder 8" descr="A crowd of people walking in a street&#10;&#10;AI-generated content may be incorrect.">
            <a:extLst>
              <a:ext uri="{FF2B5EF4-FFF2-40B4-BE49-F238E27FC236}">
                <a16:creationId xmlns:a16="http://schemas.microsoft.com/office/drawing/2014/main" id="{AFE45F4D-424C-BEE6-43F2-DD018210E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69" r="1" b="1"/>
          <a:stretch>
            <a:fillRect/>
          </a:stretch>
        </p:blipFill>
        <p:spPr>
          <a:xfrm>
            <a:off x="20" y="2138524"/>
            <a:ext cx="3047980" cy="3955481"/>
          </a:xfrm>
          <a:custGeom>
            <a:avLst/>
            <a:gdLst/>
            <a:ahLst/>
            <a:cxnLst/>
            <a:rect l="l" t="t" r="r" b="b"/>
            <a:pathLst>
              <a:path w="3048000" h="3955481">
                <a:moveTo>
                  <a:pt x="3048000" y="0"/>
                </a:moveTo>
                <a:lnTo>
                  <a:pt x="3048000" y="3949022"/>
                </a:lnTo>
                <a:lnTo>
                  <a:pt x="2972776" y="3949022"/>
                </a:lnTo>
                <a:cubicBezTo>
                  <a:pt x="2593751" y="3949022"/>
                  <a:pt x="2066411" y="3949022"/>
                  <a:pt x="1332721" y="3949022"/>
                </a:cubicBezTo>
                <a:cubicBezTo>
                  <a:pt x="1232387" y="3949022"/>
                  <a:pt x="831053" y="3949022"/>
                  <a:pt x="329384" y="3949022"/>
                </a:cubicBezTo>
                <a:lnTo>
                  <a:pt x="0" y="3955481"/>
                </a:lnTo>
                <a:lnTo>
                  <a:pt x="0" y="26246"/>
                </a:lnTo>
                <a:lnTo>
                  <a:pt x="20858" y="26268"/>
                </a:lnTo>
                <a:cubicBezTo>
                  <a:pt x="1271033" y="27188"/>
                  <a:pt x="2406326" y="24734"/>
                  <a:pt x="2925316" y="5101"/>
                </a:cubicBezTo>
                <a:cubicBezTo>
                  <a:pt x="2957753" y="3465"/>
                  <a:pt x="2993105" y="1944"/>
                  <a:pt x="3031226" y="534"/>
                </a:cubicBezTo>
                <a:close/>
              </a:path>
            </a:pathLst>
          </a:custGeom>
        </p:spPr>
      </p:pic>
      <p:pic>
        <p:nvPicPr>
          <p:cNvPr id="17" name="Picture 16" descr="Two women in clothing posing for the camera&#10;&#10;AI-generated content may be incorrect.">
            <a:extLst>
              <a:ext uri="{FF2B5EF4-FFF2-40B4-BE49-F238E27FC236}">
                <a16:creationId xmlns:a16="http://schemas.microsoft.com/office/drawing/2014/main" id="{F0E73BF9-6FE3-0D17-1D90-734007EF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06" r="16983" b="-1"/>
          <a:stretch>
            <a:fillRect/>
          </a:stretch>
        </p:blipFill>
        <p:spPr>
          <a:xfrm>
            <a:off x="3048000" y="2124078"/>
            <a:ext cx="3048000" cy="3995722"/>
          </a:xfrm>
          <a:custGeom>
            <a:avLst/>
            <a:gdLst/>
            <a:ahLst/>
            <a:cxnLst/>
            <a:rect l="l" t="t" r="r" b="b"/>
            <a:pathLst>
              <a:path w="3048000" h="3995722">
                <a:moveTo>
                  <a:pt x="1141346" y="67"/>
                </a:moveTo>
                <a:cubicBezTo>
                  <a:pt x="1595147" y="-473"/>
                  <a:pt x="2123226" y="2329"/>
                  <a:pt x="2685892" y="7237"/>
                </a:cubicBezTo>
                <a:lnTo>
                  <a:pt x="3048000" y="10756"/>
                </a:lnTo>
                <a:lnTo>
                  <a:pt x="3048000" y="3995722"/>
                </a:lnTo>
                <a:lnTo>
                  <a:pt x="2925301" y="3993885"/>
                </a:lnTo>
                <a:cubicBezTo>
                  <a:pt x="2480708" y="3987229"/>
                  <a:pt x="1834026" y="3977548"/>
                  <a:pt x="893397" y="3963467"/>
                </a:cubicBezTo>
                <a:cubicBezTo>
                  <a:pt x="893397" y="3963467"/>
                  <a:pt x="893397" y="3963467"/>
                  <a:pt x="45705" y="3963467"/>
                </a:cubicBezTo>
                <a:lnTo>
                  <a:pt x="0" y="3963467"/>
                </a:lnTo>
                <a:lnTo>
                  <a:pt x="0" y="14445"/>
                </a:lnTo>
                <a:lnTo>
                  <a:pt x="105753" y="11074"/>
                </a:lnTo>
                <a:cubicBezTo>
                  <a:pt x="366849" y="3911"/>
                  <a:pt x="722452" y="566"/>
                  <a:pt x="1141346" y="67"/>
                </a:cubicBezTo>
                <a:close/>
              </a:path>
            </a:pathLst>
          </a:custGeom>
        </p:spPr>
      </p:pic>
      <p:pic>
        <p:nvPicPr>
          <p:cNvPr id="21" name="Picture 20" descr="Two women on a beach&#10;&#10;AI-generated content may be incorrect.">
            <a:extLst>
              <a:ext uri="{FF2B5EF4-FFF2-40B4-BE49-F238E27FC236}">
                <a16:creationId xmlns:a16="http://schemas.microsoft.com/office/drawing/2014/main" id="{73D4A16F-F430-E068-6EF6-292CACEFDD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30"/>
          <a:stretch>
            <a:fillRect/>
          </a:stretch>
        </p:blipFill>
        <p:spPr>
          <a:xfrm>
            <a:off x="6096000" y="2134837"/>
            <a:ext cx="3048000" cy="3997771"/>
          </a:xfrm>
          <a:custGeom>
            <a:avLst/>
            <a:gdLst/>
            <a:ahLst/>
            <a:cxnLst/>
            <a:rect l="l" t="t" r="r" b="b"/>
            <a:pathLst>
              <a:path w="3048000" h="3997771">
                <a:moveTo>
                  <a:pt x="0" y="0"/>
                </a:moveTo>
                <a:lnTo>
                  <a:pt x="210618" y="2047"/>
                </a:lnTo>
                <a:cubicBezTo>
                  <a:pt x="1082591" y="11312"/>
                  <a:pt x="2002618" y="24393"/>
                  <a:pt x="2836746" y="37124"/>
                </a:cubicBezTo>
                <a:lnTo>
                  <a:pt x="3048000" y="40385"/>
                </a:lnTo>
                <a:lnTo>
                  <a:pt x="3048000" y="3983501"/>
                </a:lnTo>
                <a:lnTo>
                  <a:pt x="3015204" y="3983714"/>
                </a:lnTo>
                <a:cubicBezTo>
                  <a:pt x="2382918" y="3987829"/>
                  <a:pt x="1666699" y="3992491"/>
                  <a:pt x="855408" y="3997771"/>
                </a:cubicBezTo>
                <a:cubicBezTo>
                  <a:pt x="855408" y="3997771"/>
                  <a:pt x="855408" y="3997771"/>
                  <a:pt x="4709" y="3985036"/>
                </a:cubicBezTo>
                <a:lnTo>
                  <a:pt x="0" y="3984966"/>
                </a:lnTo>
                <a:close/>
              </a:path>
            </a:pathLst>
          </a:custGeom>
        </p:spPr>
      </p:pic>
      <p:pic>
        <p:nvPicPr>
          <p:cNvPr id="19" name="Picture 18" descr="A group of people posing for a photo on a beach&#10;&#10;AI-generated content may be incorrect.">
            <a:extLst>
              <a:ext uri="{FF2B5EF4-FFF2-40B4-BE49-F238E27FC236}">
                <a16:creationId xmlns:a16="http://schemas.microsoft.com/office/drawing/2014/main" id="{C68082BA-FAD0-AD03-EE52-B993BBBE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32" b="342"/>
          <a:stretch>
            <a:fillRect/>
          </a:stretch>
        </p:blipFill>
        <p:spPr>
          <a:xfrm>
            <a:off x="9144000" y="2175220"/>
            <a:ext cx="3048000" cy="3943116"/>
          </a:xfrm>
          <a:custGeom>
            <a:avLst/>
            <a:gdLst/>
            <a:ahLst/>
            <a:cxnLst/>
            <a:rect l="l" t="t" r="r" b="b"/>
            <a:pathLst>
              <a:path w="3048000" h="3943116">
                <a:moveTo>
                  <a:pt x="0" y="0"/>
                </a:moveTo>
                <a:lnTo>
                  <a:pt x="198031" y="3057"/>
                </a:lnTo>
                <a:cubicBezTo>
                  <a:pt x="1400692" y="21807"/>
                  <a:pt x="2359845" y="38210"/>
                  <a:pt x="2623395" y="38210"/>
                </a:cubicBezTo>
                <a:cubicBezTo>
                  <a:pt x="2722707" y="38210"/>
                  <a:pt x="2809607" y="38210"/>
                  <a:pt x="2885645" y="38210"/>
                </a:cubicBezTo>
                <a:lnTo>
                  <a:pt x="3048000" y="38210"/>
                </a:lnTo>
                <a:lnTo>
                  <a:pt x="3048000" y="3934713"/>
                </a:lnTo>
                <a:lnTo>
                  <a:pt x="3047997" y="3934713"/>
                </a:lnTo>
                <a:lnTo>
                  <a:pt x="3047997" y="3923278"/>
                </a:lnTo>
                <a:lnTo>
                  <a:pt x="3040243" y="3923329"/>
                </a:lnTo>
                <a:cubicBezTo>
                  <a:pt x="2406420" y="3927454"/>
                  <a:pt x="1534914" y="3933126"/>
                  <a:pt x="336594" y="3940925"/>
                </a:cubicBezTo>
                <a:lnTo>
                  <a:pt x="0" y="39431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3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7A18E-2EF3-3710-12B0-BB4A91B7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spc="-100" dirty="0"/>
              <a:t>November 2025</a:t>
            </a:r>
            <a:br>
              <a:rPr lang="en-US" sz="2700" b="1" spc="-100" dirty="0"/>
            </a:br>
            <a:r>
              <a:rPr lang="en-US" sz="2700" spc="-100" dirty="0"/>
              <a:t>Went skiing during Thanksgiving</a:t>
            </a:r>
            <a:br>
              <a:rPr lang="en-US" sz="2700" spc="-100" dirty="0"/>
            </a:br>
            <a:r>
              <a:rPr lang="en-US" sz="2700" spc="-100" dirty="0"/>
              <a:t>Visited family</a:t>
            </a:r>
            <a:br>
              <a:rPr lang="en-US" sz="2700" spc="-100" dirty="0"/>
            </a:br>
            <a:endParaRPr lang="en-US" sz="2700" spc="-100" dirty="0"/>
          </a:p>
        </p:txBody>
      </p:sp>
      <p:pic>
        <p:nvPicPr>
          <p:cNvPr id="24" name="Picture 23" descr="A group of people skiing on a snowy mountain&#10;&#10;AI-generated content may be incorrect.">
            <a:extLst>
              <a:ext uri="{FF2B5EF4-FFF2-40B4-BE49-F238E27FC236}">
                <a16:creationId xmlns:a16="http://schemas.microsoft.com/office/drawing/2014/main" id="{C655DC8B-1537-FEF8-4472-02099134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87" r="2" b="9193"/>
          <a:stretch>
            <a:fillRect/>
          </a:stretch>
        </p:blipFill>
        <p:spPr>
          <a:xfrm>
            <a:off x="994068" y="720000"/>
            <a:ext cx="4466663" cy="540933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69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0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1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6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6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9D904-2CB7-0DF5-7AA6-5BFD6D8A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spc="-100" dirty="0"/>
              <a:t>Things That Did </a:t>
            </a:r>
            <a:r>
              <a:rPr lang="en-US" sz="2700" b="1" i="1" spc="-100" dirty="0"/>
              <a:t>Not</a:t>
            </a:r>
            <a:r>
              <a:rPr lang="en-US" sz="2700" b="1" spc="-100" dirty="0"/>
              <a:t> Happen (But I Wanted)</a:t>
            </a:r>
            <a:br>
              <a:rPr lang="en-US" sz="2700" b="1" spc="-100" dirty="0"/>
            </a:br>
            <a:r>
              <a:rPr lang="en-US" sz="2700" spc="-100" dirty="0"/>
              <a:t>Doing better on midterms</a:t>
            </a:r>
            <a:br>
              <a:rPr lang="en-US" sz="2700" spc="-100" dirty="0"/>
            </a:br>
            <a:r>
              <a:rPr lang="en-US" sz="2700" spc="-100" dirty="0"/>
              <a:t>Joining a business fraternity</a:t>
            </a:r>
            <a:br>
              <a:rPr lang="en-US" sz="2700" spc="-100" dirty="0"/>
            </a:br>
            <a:endParaRPr lang="en-US" sz="2700" spc="-100" dirty="0"/>
          </a:p>
        </p:txBody>
      </p:sp>
      <p:pic>
        <p:nvPicPr>
          <p:cNvPr id="5" name="Content Placeholder 4" descr="A person with her hand on her forehead&#10;&#10;AI-generated content may be incorrect.">
            <a:extLst>
              <a:ext uri="{FF2B5EF4-FFF2-40B4-BE49-F238E27FC236}">
                <a16:creationId xmlns:a16="http://schemas.microsoft.com/office/drawing/2014/main" id="{C93D0E4F-2834-BAE7-0420-5EBCCE3A1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024" y="720000"/>
            <a:ext cx="3042752" cy="540933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34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5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6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0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1D9FE0B-77D4-4343-99CB-8DC6B330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6B4ED-A439-1415-15D0-E2463B45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81" y="720000"/>
            <a:ext cx="5015638" cy="28044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b="1" spc="-100" dirty="0"/>
              <a:t>Positive Experiences</a:t>
            </a:r>
            <a:br>
              <a:rPr lang="en-US" sz="3900" b="1" spc="-100" dirty="0"/>
            </a:br>
            <a:r>
              <a:rPr lang="en-US" sz="3900" spc="-100" dirty="0"/>
              <a:t>Meeting new friends</a:t>
            </a:r>
            <a:br>
              <a:rPr lang="en-US" sz="3900" spc="-100" dirty="0"/>
            </a:br>
            <a:r>
              <a:rPr lang="en-US" sz="3900" spc="-100" dirty="0"/>
              <a:t>Experiencing life outside of home</a:t>
            </a:r>
          </a:p>
        </p:txBody>
      </p:sp>
      <p:pic>
        <p:nvPicPr>
          <p:cNvPr id="9" name="Picture 8" descr="A group of women taking a selfie&#10;&#10;AI-generated content may be incorrect.">
            <a:extLst>
              <a:ext uri="{FF2B5EF4-FFF2-40B4-BE49-F238E27FC236}">
                <a16:creationId xmlns:a16="http://schemas.microsoft.com/office/drawing/2014/main" id="{5A0F4A76-442C-E46F-0075-22E8E6B4A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68" r="1" b="20733"/>
          <a:stretch>
            <a:fillRect/>
          </a:stretch>
        </p:blipFill>
        <p:spPr>
          <a:xfrm>
            <a:off x="1" y="10"/>
            <a:ext cx="4455466" cy="3430791"/>
          </a:xfrm>
          <a:custGeom>
            <a:avLst/>
            <a:gdLst/>
            <a:ahLst/>
            <a:cxnLst/>
            <a:rect l="l" t="t" r="r" b="b"/>
            <a:pathLst>
              <a:path w="4455466" h="34308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44493" y="3430801"/>
                </a:lnTo>
                <a:lnTo>
                  <a:pt x="0" y="3430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Content Placeholder 4" descr="Two women taking a selfie in a clothing store&#10;&#10;AI-generated content may be incorrect.">
            <a:extLst>
              <a:ext uri="{FF2B5EF4-FFF2-40B4-BE49-F238E27FC236}">
                <a16:creationId xmlns:a16="http://schemas.microsoft.com/office/drawing/2014/main" id="{8A9AD2DC-FF7F-E00D-D7F4-154982797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02" r="2" b="33294"/>
          <a:stretch>
            <a:fillRect/>
          </a:stretch>
        </p:blipFill>
        <p:spPr>
          <a:xfrm>
            <a:off x="7721853" y="-3"/>
            <a:ext cx="4470148" cy="3430802"/>
          </a:xfrm>
          <a:custGeom>
            <a:avLst/>
            <a:gdLst/>
            <a:ahLst/>
            <a:cxnLst/>
            <a:rect l="l" t="t" r="r" b="b"/>
            <a:pathLst>
              <a:path w="4470148" h="3430802">
                <a:moveTo>
                  <a:pt x="0" y="0"/>
                </a:moveTo>
                <a:lnTo>
                  <a:pt x="4470148" y="0"/>
                </a:lnTo>
                <a:lnTo>
                  <a:pt x="4470148" y="3430802"/>
                </a:lnTo>
                <a:lnTo>
                  <a:pt x="2111527" y="3430802"/>
                </a:lnTo>
                <a:lnTo>
                  <a:pt x="2118815" y="3218505"/>
                </a:lnTo>
                <a:cubicBezTo>
                  <a:pt x="2118815" y="2616276"/>
                  <a:pt x="1984389" y="2014047"/>
                  <a:pt x="1717040" y="1547117"/>
                </a:cubicBezTo>
                <a:cubicBezTo>
                  <a:pt x="1516527" y="1077981"/>
                  <a:pt x="1048665" y="609581"/>
                  <a:pt x="447128" y="208830"/>
                </a:cubicBezTo>
                <a:cubicBezTo>
                  <a:pt x="363394" y="175373"/>
                  <a:pt x="281537" y="136907"/>
                  <a:pt x="199574" y="96981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521F6AA7-EE0C-6DA4-C083-81B1DC33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19"/>
          <a:stretch>
            <a:fillRect/>
          </a:stretch>
        </p:blipFill>
        <p:spPr>
          <a:xfrm>
            <a:off x="1" y="3430802"/>
            <a:ext cx="4817995" cy="3427199"/>
          </a:xfrm>
          <a:custGeom>
            <a:avLst/>
            <a:gdLst/>
            <a:ahLst/>
            <a:cxnLst/>
            <a:rect l="l" t="t" r="r" b="b"/>
            <a:pathLst>
              <a:path w="4817995" h="3427199">
                <a:moveTo>
                  <a:pt x="0" y="0"/>
                </a:moveTo>
                <a:lnTo>
                  <a:pt x="2344493" y="0"/>
                </a:lnTo>
                <a:lnTo>
                  <a:pt x="2350369" y="123010"/>
                </a:lnTo>
                <a:cubicBezTo>
                  <a:pt x="2387167" y="656854"/>
                  <a:pt x="2484044" y="1192169"/>
                  <a:pt x="2752144" y="1727483"/>
                </a:cubicBezTo>
                <a:cubicBezTo>
                  <a:pt x="3019494" y="2195884"/>
                  <a:pt x="3420519" y="2596634"/>
                  <a:pt x="3955218" y="3020915"/>
                </a:cubicBezTo>
                <a:cubicBezTo>
                  <a:pt x="4155730" y="3171473"/>
                  <a:pt x="4393839" y="3284390"/>
                  <a:pt x="4698057" y="3388209"/>
                </a:cubicBezTo>
                <a:lnTo>
                  <a:pt x="4817995" y="3427199"/>
                </a:lnTo>
                <a:lnTo>
                  <a:pt x="0" y="3427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 descr="A group of people on a beach&#10;&#10;AI-generated content may be incorrect.">
            <a:extLst>
              <a:ext uri="{FF2B5EF4-FFF2-40B4-BE49-F238E27FC236}">
                <a16:creationId xmlns:a16="http://schemas.microsoft.com/office/drawing/2014/main" id="{98DB93DD-8A55-E8C4-2E42-721191136B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078" r="3" b="11321"/>
          <a:stretch>
            <a:fillRect/>
          </a:stretch>
        </p:blipFill>
        <p:spPr>
          <a:xfrm>
            <a:off x="7374704" y="3430800"/>
            <a:ext cx="4817297" cy="3427198"/>
          </a:xfrm>
          <a:custGeom>
            <a:avLst/>
            <a:gdLst/>
            <a:ahLst/>
            <a:cxnLst/>
            <a:rect l="l" t="t" r="r" b="b"/>
            <a:pathLst>
              <a:path w="4817297" h="3427198">
                <a:moveTo>
                  <a:pt x="2458676" y="0"/>
                </a:moveTo>
                <a:lnTo>
                  <a:pt x="4817297" y="0"/>
                </a:lnTo>
                <a:lnTo>
                  <a:pt x="4817297" y="3427198"/>
                </a:lnTo>
                <a:lnTo>
                  <a:pt x="0" y="3427198"/>
                </a:lnTo>
                <a:lnTo>
                  <a:pt x="135795" y="3369389"/>
                </a:lnTo>
                <a:cubicBezTo>
                  <a:pt x="263380" y="3309759"/>
                  <a:pt x="393065" y="3238571"/>
                  <a:pt x="526928" y="3154744"/>
                </a:cubicBezTo>
                <a:cubicBezTo>
                  <a:pt x="1128465" y="2798113"/>
                  <a:pt x="1663915" y="2329712"/>
                  <a:pt x="1931265" y="1727483"/>
                </a:cubicBezTo>
                <a:cubicBezTo>
                  <a:pt x="2223678" y="1200533"/>
                  <a:pt x="2413747" y="674146"/>
                  <a:pt x="2456696" y="57681"/>
                </a:cubicBezTo>
                <a:lnTo>
                  <a:pt x="2458676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6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D339E-DB6F-8FF1-25F6-4A99F360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87" y="2031131"/>
            <a:ext cx="5015638" cy="279573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b="1" spc="-100" dirty="0"/>
              <a:t>Negative/Sad Experiences</a:t>
            </a:r>
            <a:br>
              <a:rPr lang="en-US" sz="3900" b="1" spc="-100" dirty="0"/>
            </a:br>
            <a:r>
              <a:rPr lang="en-US" sz="3900" spc="-100" dirty="0"/>
              <a:t>Missing my cat and my family</a:t>
            </a:r>
            <a:br>
              <a:rPr lang="en-US" sz="3900" spc="-100" dirty="0"/>
            </a:br>
            <a:endParaRPr lang="en-US" sz="3900" spc="-100" dirty="0"/>
          </a:p>
        </p:txBody>
      </p:sp>
      <p:pic>
        <p:nvPicPr>
          <p:cNvPr id="5" name="Content Placeholder 4" descr="A person taking a selfie with a cat&#10;&#10;AI-generated content may be incorrect.">
            <a:extLst>
              <a:ext uri="{FF2B5EF4-FFF2-40B4-BE49-F238E27FC236}">
                <a16:creationId xmlns:a16="http://schemas.microsoft.com/office/drawing/2014/main" id="{DAA28937-7AC1-AD12-8480-00470E75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3" r="1" b="26785"/>
          <a:stretch>
            <a:fillRect/>
          </a:stretch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01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960066AE-516A-442D-AD0E-FB9A19E72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D43C154-1D94-40CC-93ED-E075731B1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8CFFB-F1D0-D42B-8A46-1C78E2AF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253" y="1999265"/>
            <a:ext cx="5015638" cy="280440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pc="-100" dirty="0"/>
              <a:t>News, Media &amp; World Events</a:t>
            </a:r>
            <a:br>
              <a:rPr lang="en-US" sz="2400" b="1" spc="-100" dirty="0"/>
            </a:br>
            <a:r>
              <a:rPr lang="en-US" sz="2400" spc="-100" dirty="0"/>
              <a:t>Federal government shutdown began October 1, 2025</a:t>
            </a:r>
            <a:br>
              <a:rPr lang="en-US" sz="2400" spc="-100" dirty="0"/>
            </a:br>
            <a:r>
              <a:rPr lang="en-US" sz="2400" spc="-100" dirty="0"/>
              <a:t>Shutdown used to implement major layoffs in federal agencies</a:t>
            </a:r>
            <a:br>
              <a:rPr lang="en-US" sz="2400" spc="-100" dirty="0"/>
            </a:br>
            <a:r>
              <a:rPr lang="en-US" sz="2400" spc="-100" dirty="0"/>
              <a:t>Ongoing Israel–Gaza conflict, including a U.S.-brokered ceasefire</a:t>
            </a:r>
            <a:br>
              <a:rPr lang="en-US" sz="2400" spc="-100" dirty="0"/>
            </a:br>
            <a:r>
              <a:rPr lang="en-US" sz="2400" spc="-100" dirty="0"/>
              <a:t>Humanitarian crisis and continued fighting reported</a:t>
            </a:r>
            <a:br>
              <a:rPr lang="en-US" sz="2400" spc="-100" dirty="0"/>
            </a:br>
            <a:endParaRPr lang="en-US" sz="2400" spc="-100" dirty="0"/>
          </a:p>
        </p:txBody>
      </p:sp>
      <p:sp useBgFill="1">
        <p:nvSpPr>
          <p:cNvPr id="1049" name="Freeform: Shape 1043">
            <a:extLst>
              <a:ext uri="{FF2B5EF4-FFF2-40B4-BE49-F238E27FC236}">
                <a16:creationId xmlns:a16="http://schemas.microsoft.com/office/drawing/2014/main" id="{D72FA90D-8CAF-4C39-88C1-00DD80AF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542374" y="542375"/>
            <a:ext cx="6858000" cy="5773253"/>
          </a:xfrm>
          <a:custGeom>
            <a:avLst/>
            <a:gdLst>
              <a:gd name="connsiteX0" fmla="*/ 0 w 6858000"/>
              <a:gd name="connsiteY0" fmla="*/ 5773253 h 5773253"/>
              <a:gd name="connsiteX1" fmla="*/ 0 w 6858000"/>
              <a:gd name="connsiteY1" fmla="*/ 43571 h 5773253"/>
              <a:gd name="connsiteX2" fmla="*/ 266567 w 6858000"/>
              <a:gd name="connsiteY2" fmla="*/ 43992 h 5773253"/>
              <a:gd name="connsiteX3" fmla="*/ 2395558 w 6858000"/>
              <a:gd name="connsiteY3" fmla="*/ 21121 h 5773253"/>
              <a:gd name="connsiteX4" fmla="*/ 6845953 w 6858000"/>
              <a:gd name="connsiteY4" fmla="*/ 52794 h 5773253"/>
              <a:gd name="connsiteX5" fmla="*/ 6858000 w 6858000"/>
              <a:gd name="connsiteY5" fmla="*/ 53070 h 5773253"/>
              <a:gd name="connsiteX6" fmla="*/ 6858000 w 6858000"/>
              <a:gd name="connsiteY6" fmla="*/ 5773253 h 57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73253">
                <a:moveTo>
                  <a:pt x="0" y="5773253"/>
                </a:moveTo>
                <a:lnTo>
                  <a:pt x="0" y="43571"/>
                </a:lnTo>
                <a:lnTo>
                  <a:pt x="266567" y="43992"/>
                </a:lnTo>
                <a:cubicBezTo>
                  <a:pt x="1182954" y="44986"/>
                  <a:pt x="2015133" y="42335"/>
                  <a:pt x="2395558" y="21121"/>
                </a:cubicBezTo>
                <a:cubicBezTo>
                  <a:pt x="3029599" y="-26022"/>
                  <a:pt x="5182696" y="15228"/>
                  <a:pt x="6845953" y="52794"/>
                </a:cubicBezTo>
                <a:lnTo>
                  <a:pt x="6858000" y="53070"/>
                </a:lnTo>
                <a:lnTo>
                  <a:pt x="6858000" y="5773253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026" name="Picture 2" descr="Federal Government">
            <a:extLst>
              <a:ext uri="{FF2B5EF4-FFF2-40B4-BE49-F238E27FC236}">
                <a16:creationId xmlns:a16="http://schemas.microsoft.com/office/drawing/2014/main" id="{A129AA67-986E-7299-D0AD-699F784E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999265"/>
            <a:ext cx="4284000" cy="2850807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b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347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Sagona Book</vt:lpstr>
      <vt:lpstr>The Hand Extrablack</vt:lpstr>
      <vt:lpstr>BlobVTI</vt:lpstr>
      <vt:lpstr>My Fall 2025 Semester Reflection</vt:lpstr>
      <vt:lpstr>Things That Happened This Semester </vt:lpstr>
      <vt:lpstr>September 2025 My birthday – September 30 Went to the beach and tried new restaurants in San Diego Visited UTC Tried a fun restaurant called Leila Jimmy Kimmel suspended after comments about Charlie Kirk </vt:lpstr>
      <vt:lpstr>October 2025 Halloween Friends visited me at college Malcolm Todd event La Jolla farmers market Watched the beach sunset </vt:lpstr>
      <vt:lpstr>November 2025 Went skiing during Thanksgiving Visited family </vt:lpstr>
      <vt:lpstr>Things That Did Not Happen (But I Wanted) Doing better on midterms Joining a business fraternity </vt:lpstr>
      <vt:lpstr>Positive Experiences Meeting new friends Experiencing life outside of home</vt:lpstr>
      <vt:lpstr>Negative/Sad Experiences Missing my cat and my family </vt:lpstr>
      <vt:lpstr>News, Media &amp; World Events Federal government shutdown began October 1, 2025 Shutdown used to implement major layoffs in federal agencies Ongoing Israel–Gaza conflict, including a U.S.-brokered ceasefire Humanitarian crisis and continued fighting reported </vt:lpstr>
      <vt:lpstr>Changes in Processes, Laws &amp; Restrictions Updates to U.S. food assistance programs New California consumer and environmental laws Increased tariffs affecting everyday consumer prices </vt:lpstr>
      <vt:lpstr>Creativity &amp; Helping Others Friends and I planned a birthday celebration We all got dressed up, went out to eat, and took pictures together </vt:lpstr>
      <vt:lpstr>Reflections &amp; Future Goals This Semester: Had a good start, made friends, and explored San Diego What I Wanted: Join more organizations and perform better academically Future Semesters: Join a sorority Meet more people and expand my network Join more clubs and get more involved at school Do well in classes and grow personally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Corsaro</dc:creator>
  <cp:lastModifiedBy>Leah Corsaro</cp:lastModifiedBy>
  <cp:revision>3</cp:revision>
  <dcterms:created xsi:type="dcterms:W3CDTF">2025-12-03T23:57:46Z</dcterms:created>
  <dcterms:modified xsi:type="dcterms:W3CDTF">2025-12-11T19:13:43Z</dcterms:modified>
</cp:coreProperties>
</file>