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461" r:id="rId3"/>
    <p:sldId id="489" r:id="rId4"/>
    <p:sldId id="488" r:id="rId5"/>
    <p:sldId id="473" r:id="rId6"/>
    <p:sldId id="462" r:id="rId7"/>
    <p:sldId id="490" r:id="rId8"/>
    <p:sldId id="474" r:id="rId9"/>
    <p:sldId id="349" r:id="rId10"/>
    <p:sldId id="297" r:id="rId11"/>
    <p:sldId id="298" r:id="rId12"/>
    <p:sldId id="346" r:id="rId13"/>
    <p:sldId id="347" r:id="rId14"/>
    <p:sldId id="350" r:id="rId15"/>
    <p:sldId id="463" r:id="rId16"/>
    <p:sldId id="47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83A9BF-45F4-4EF8-9319-F1537FD9369C}" type="datetimeFigureOut">
              <a:rPr lang="en-US" smtClean="0"/>
              <a:t>11/29/2021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481B2C-7419-493D-9980-094B38E6C738}" type="slidenum">
              <a:rPr lang="en-US" smtClean="0"/>
              <a:t>‹#›</a:t>
            </a:fld>
            <a:endParaRPr lang="en-US"/>
          </a:p>
        </p:txBody>
      </p:sp>
    </p:spTree>
    <p:extLst>
      <p:ext uri="{BB962C8B-B14F-4D97-AF65-F5344CB8AC3E}">
        <p14:creationId xmlns:p14="http://schemas.microsoft.com/office/powerpoint/2010/main" val="3228624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138ED44B-588F-4226-AB71-530129614893}"/>
              </a:ext>
            </a:extLst>
          </p:cNvPr>
          <p:cNvSpPr>
            <a:spLocks noGrp="1" noRot="1" noChangeAspect="1" noTextEdit="1"/>
          </p:cNvSpPr>
          <p:nvPr>
            <p:ph type="sldImg"/>
          </p:nvPr>
        </p:nvSpPr>
        <p:spPr>
          <a:xfrm>
            <a:off x="393700" y="692150"/>
            <a:ext cx="6070600" cy="3416300"/>
          </a:xfrm>
          <a:ln/>
        </p:spPr>
      </p:sp>
      <p:sp>
        <p:nvSpPr>
          <p:cNvPr id="37891" name="Notes Placeholder 2">
            <a:extLst>
              <a:ext uri="{FF2B5EF4-FFF2-40B4-BE49-F238E27FC236}">
                <a16:creationId xmlns:a16="http://schemas.microsoft.com/office/drawing/2014/main" id="{E42BAB1A-752A-4A09-A195-3D0208B5CBA9}"/>
              </a:ext>
            </a:extLst>
          </p:cNvPr>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6EFEC7-C12F-4132-8B90-D8BCD2792A51}"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0688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smtClean="0"/>
              <a:t>11/29/2021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3125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smtClean="0"/>
              <a:t>11/29/2021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78143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smtClean="0"/>
              <a:t>11/29/2021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1549617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smtClean="0"/>
              <a:t>11/29/2021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2334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smtClean="0"/>
              <a:t>11/29/2021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83624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smtClean="0"/>
              <a:t>11/29/2021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54826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6EFEC7-C12F-4132-8B90-D8BCD2792A51}" type="slidenum">
              <a:rPr lang="en-US" smtClean="0"/>
              <a:t>‹#›</a:t>
            </a:fld>
            <a:endParaRPr lang="en-US"/>
          </a:p>
        </p:txBody>
      </p:sp>
    </p:spTree>
    <p:extLst>
      <p:ext uri="{BB962C8B-B14F-4D97-AF65-F5344CB8AC3E}">
        <p14:creationId xmlns:p14="http://schemas.microsoft.com/office/powerpoint/2010/main" val="1548742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86EFEC7-C12F-4132-8B90-D8BCD2792A51}" type="slidenum">
              <a:rPr lang="en-US" smtClean="0"/>
              <a:t>‹#›</a:t>
            </a:fld>
            <a:endParaRPr lang="en-US"/>
          </a:p>
        </p:txBody>
      </p:sp>
    </p:spTree>
    <p:extLst>
      <p:ext uri="{BB962C8B-B14F-4D97-AF65-F5344CB8AC3E}">
        <p14:creationId xmlns:p14="http://schemas.microsoft.com/office/powerpoint/2010/main" val="3099589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86EFEC7-C12F-4132-8B90-D8BCD2792A51}" type="slidenum">
              <a:rPr lang="en-US" smtClean="0"/>
              <a:t>‹#›</a:t>
            </a:fld>
            <a:endParaRPr lang="en-US"/>
          </a:p>
        </p:txBody>
      </p:sp>
    </p:spTree>
    <p:extLst>
      <p:ext uri="{BB962C8B-B14F-4D97-AF65-F5344CB8AC3E}">
        <p14:creationId xmlns:p14="http://schemas.microsoft.com/office/powerpoint/2010/main" val="3360928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6EFEC7-C12F-4132-8B90-D8BCD2792A51}" type="slidenum">
              <a:rPr lang="en-US" smtClean="0"/>
              <a:t>‹#›</a:t>
            </a:fld>
            <a:endParaRPr lang="en-US"/>
          </a:p>
        </p:txBody>
      </p:sp>
    </p:spTree>
    <p:extLst>
      <p:ext uri="{BB962C8B-B14F-4D97-AF65-F5344CB8AC3E}">
        <p14:creationId xmlns:p14="http://schemas.microsoft.com/office/powerpoint/2010/main" val="1219856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86EFEC7-C12F-4132-8B90-D8BCD2792A51}"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415462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439CD-5B62-4C20-842F-50692E930286}"/>
              </a:ext>
            </a:extLst>
          </p:cNvPr>
          <p:cNvSpPr>
            <a:spLocks noGrp="1"/>
          </p:cNvSpPr>
          <p:nvPr>
            <p:ph type="ctrTitle"/>
          </p:nvPr>
        </p:nvSpPr>
        <p:spPr/>
        <p:txBody>
          <a:bodyPr/>
          <a:lstStyle/>
          <a:p>
            <a:r>
              <a:rPr lang="en-US" dirty="0"/>
              <a:t>Exam Review</a:t>
            </a:r>
          </a:p>
        </p:txBody>
      </p:sp>
      <p:sp>
        <p:nvSpPr>
          <p:cNvPr id="3" name="Subtitle 2">
            <a:extLst>
              <a:ext uri="{FF2B5EF4-FFF2-40B4-BE49-F238E27FC236}">
                <a16:creationId xmlns:a16="http://schemas.microsoft.com/office/drawing/2014/main" id="{D2435D9C-3F93-406C-907E-87F8D0A80ADA}"/>
              </a:ext>
            </a:extLst>
          </p:cNvPr>
          <p:cNvSpPr>
            <a:spLocks noGrp="1"/>
          </p:cNvSpPr>
          <p:nvPr>
            <p:ph type="subTitle" idx="1"/>
          </p:nvPr>
        </p:nvSpPr>
        <p:spPr/>
        <p:txBody>
          <a:bodyPr/>
          <a:lstStyle/>
          <a:p>
            <a:r>
              <a:rPr lang="en-US" dirty="0"/>
              <a:t>BUAN 370</a:t>
            </a:r>
          </a:p>
        </p:txBody>
      </p:sp>
    </p:spTree>
    <p:extLst>
      <p:ext uri="{BB962C8B-B14F-4D97-AF65-F5344CB8AC3E}">
        <p14:creationId xmlns:p14="http://schemas.microsoft.com/office/powerpoint/2010/main" val="1297866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a:extLst>
              <a:ext uri="{FF2B5EF4-FFF2-40B4-BE49-F238E27FC236}">
                <a16:creationId xmlns:a16="http://schemas.microsoft.com/office/drawing/2014/main" id="{9480A6C8-C82D-4226-A81D-9F6BD393C59B}"/>
              </a:ext>
            </a:extLst>
          </p:cNvPr>
          <p:cNvSpPr>
            <a:spLocks noGrp="1" noChangeArrowheads="1"/>
          </p:cNvSpPr>
          <p:nvPr>
            <p:ph type="title"/>
          </p:nvPr>
        </p:nvSpPr>
        <p:spPr>
          <a:xfrm>
            <a:off x="2303463" y="434975"/>
            <a:ext cx="6858000" cy="1143000"/>
          </a:xfrm>
        </p:spPr>
        <p:txBody>
          <a:bodyPr vert="horz" lIns="90488" tIns="44450" rIns="90488" bIns="44450" rtlCol="0" anchor="t">
            <a:noAutofit/>
          </a:bodyPr>
          <a:lstStyle/>
          <a:p>
            <a:pPr>
              <a:defRPr/>
            </a:pPr>
            <a:r>
              <a:rPr lang="en-US" dirty="0">
                <a:solidFill>
                  <a:srgbClr val="000000"/>
                </a:solidFill>
                <a:effectLst>
                  <a:outerShdw blurRad="38100" dist="38100" dir="2700000" algn="tl">
                    <a:srgbClr val="FFFFFF"/>
                  </a:outerShdw>
                </a:effectLst>
              </a:rPr>
              <a:t>Processing Multiple Tables </a:t>
            </a:r>
            <a:br>
              <a:rPr lang="en-US" dirty="0">
                <a:solidFill>
                  <a:srgbClr val="000000"/>
                </a:solidFill>
                <a:effectLst>
                  <a:outerShdw blurRad="38100" dist="38100" dir="2700000" algn="tl">
                    <a:srgbClr val="FFFFFF"/>
                  </a:outerShdw>
                </a:effectLst>
              </a:rPr>
            </a:br>
            <a:r>
              <a:rPr lang="en-US" dirty="0">
                <a:solidFill>
                  <a:srgbClr val="000000"/>
                </a:solidFill>
                <a:effectLst>
                  <a:outerShdw blurRad="38100" dist="38100" dir="2700000" algn="tl">
                    <a:srgbClr val="FFFFFF"/>
                  </a:outerShdw>
                </a:effectLst>
              </a:rPr>
              <a:t>Using Subqueries</a:t>
            </a:r>
          </a:p>
        </p:txBody>
      </p:sp>
      <p:sp>
        <p:nvSpPr>
          <p:cNvPr id="36867" name="Rectangle 3">
            <a:extLst>
              <a:ext uri="{FF2B5EF4-FFF2-40B4-BE49-F238E27FC236}">
                <a16:creationId xmlns:a16="http://schemas.microsoft.com/office/drawing/2014/main" id="{DB686C3F-C2B8-4A9C-82B5-3A686FE902B8}"/>
              </a:ext>
            </a:extLst>
          </p:cNvPr>
          <p:cNvSpPr>
            <a:spLocks noGrp="1" noChangeArrowheads="1"/>
          </p:cNvSpPr>
          <p:nvPr>
            <p:ph idx="1"/>
          </p:nvPr>
        </p:nvSpPr>
        <p:spPr>
          <a:xfrm>
            <a:off x="852256" y="2077375"/>
            <a:ext cx="9574444" cy="3875750"/>
          </a:xfrm>
        </p:spPr>
        <p:txBody>
          <a:bodyPr>
            <a:normAutofit lnSpcReduction="10000"/>
          </a:bodyPr>
          <a:lstStyle/>
          <a:p>
            <a:pPr eaLnBrk="1" hangingPunct="1">
              <a:lnSpc>
                <a:spcPct val="90000"/>
              </a:lnSpc>
            </a:pPr>
            <a:r>
              <a:rPr lang="en-US" altLang="en-US" sz="2800" dirty="0"/>
              <a:t>Subquery–placing an inner query (SELECT statement) inside an outer query</a:t>
            </a:r>
          </a:p>
          <a:p>
            <a:pPr eaLnBrk="1" hangingPunct="1">
              <a:lnSpc>
                <a:spcPct val="90000"/>
              </a:lnSpc>
            </a:pPr>
            <a:r>
              <a:rPr lang="en-US" altLang="en-US" sz="2800" dirty="0"/>
              <a:t>Options:</a:t>
            </a:r>
          </a:p>
          <a:p>
            <a:pPr lvl="1" eaLnBrk="1" hangingPunct="1">
              <a:lnSpc>
                <a:spcPct val="90000"/>
              </a:lnSpc>
            </a:pPr>
            <a:r>
              <a:rPr lang="en-US" altLang="en-US" sz="2400" dirty="0"/>
              <a:t>In a condition of the WHERE clause</a:t>
            </a:r>
          </a:p>
          <a:p>
            <a:pPr lvl="1" eaLnBrk="1" hangingPunct="1">
              <a:lnSpc>
                <a:spcPct val="90000"/>
              </a:lnSpc>
            </a:pPr>
            <a:r>
              <a:rPr lang="en-US" altLang="en-US" sz="2400" dirty="0"/>
              <a:t>As a “table” of the FROM clause</a:t>
            </a:r>
          </a:p>
          <a:p>
            <a:pPr lvl="1" eaLnBrk="1" hangingPunct="1">
              <a:lnSpc>
                <a:spcPct val="90000"/>
              </a:lnSpc>
            </a:pPr>
            <a:r>
              <a:rPr lang="en-US" altLang="en-US" sz="2400" dirty="0"/>
              <a:t>Within the HAVING clause</a:t>
            </a:r>
          </a:p>
          <a:p>
            <a:pPr eaLnBrk="1" hangingPunct="1">
              <a:lnSpc>
                <a:spcPct val="90000"/>
              </a:lnSpc>
            </a:pPr>
            <a:r>
              <a:rPr lang="en-US" altLang="en-US" sz="2800" dirty="0"/>
              <a:t>Subqueries can be:</a:t>
            </a:r>
          </a:p>
          <a:p>
            <a:pPr lvl="1" eaLnBrk="1" hangingPunct="1">
              <a:lnSpc>
                <a:spcPct val="90000"/>
              </a:lnSpc>
            </a:pPr>
            <a:r>
              <a:rPr lang="en-US" altLang="en-US" sz="2400" dirty="0"/>
              <a:t>Noncorrelated–executed once for the entire outer query</a:t>
            </a:r>
          </a:p>
          <a:p>
            <a:pPr lvl="1" eaLnBrk="1" hangingPunct="1">
              <a:lnSpc>
                <a:spcPct val="90000"/>
              </a:lnSpc>
            </a:pPr>
            <a:r>
              <a:rPr lang="en-US" altLang="en-US" sz="2400" dirty="0"/>
              <a:t>Correlated–executed once for each row returned by the outer query</a:t>
            </a:r>
          </a:p>
          <a:p>
            <a:pPr eaLnBrk="1" hangingPunct="1">
              <a:lnSpc>
                <a:spcPct val="90000"/>
              </a:lnSpc>
            </a:pPr>
            <a:endParaRPr lang="en-US" altLang="en-US" sz="2800" dirty="0"/>
          </a:p>
          <a:p>
            <a:pPr eaLnBrk="1" hangingPunct="1">
              <a:lnSpc>
                <a:spcPct val="90000"/>
              </a:lnSpc>
            </a:pPr>
            <a:endParaRPr lang="en-US" altLang="en-US" sz="2800" dirty="0"/>
          </a:p>
        </p:txBody>
      </p:sp>
      <p:sp>
        <p:nvSpPr>
          <p:cNvPr id="36868" name="Slide Number Placeholder 3">
            <a:extLst>
              <a:ext uri="{FF2B5EF4-FFF2-40B4-BE49-F238E27FC236}">
                <a16:creationId xmlns:a16="http://schemas.microsoft.com/office/drawing/2014/main" id="{10E418A1-1083-4F8F-B692-F008FF328C5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defRPr>
            </a:lvl4pPr>
            <a:lvl5pPr marL="2057400" indent="-228600">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9pPr>
          </a:lstStyle>
          <a:p>
            <a:pPr>
              <a:spcBef>
                <a:spcPct val="0"/>
              </a:spcBef>
              <a:buClrTx/>
              <a:buSzTx/>
              <a:buFontTx/>
              <a:buNone/>
            </a:pPr>
            <a:fld id="{5030F0C7-124E-4618-B26E-9B2AF52510FF}" type="slidenum">
              <a:rPr lang="en-US" altLang="en-US" sz="1200">
                <a:solidFill>
                  <a:srgbClr val="D38E27"/>
                </a:solidFill>
                <a:latin typeface="Tahoma" panose="020B0604030504040204" pitchFamily="34" charset="0"/>
              </a:rPr>
              <a:pPr>
                <a:spcBef>
                  <a:spcPct val="0"/>
                </a:spcBef>
                <a:buClrTx/>
                <a:buSzTx/>
                <a:buFontTx/>
                <a:buNone/>
              </a:pPr>
              <a:t>10</a:t>
            </a:fld>
            <a:endParaRPr lang="en-US" altLang="en-US" sz="1200">
              <a:solidFill>
                <a:srgbClr val="D38E27"/>
              </a:solidFill>
              <a:latin typeface="Tahoma" panose="020B060403050404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13" descr="Noname.gif">
            <a:extLst>
              <a:ext uri="{FF2B5EF4-FFF2-40B4-BE49-F238E27FC236}">
                <a16:creationId xmlns:a16="http://schemas.microsoft.com/office/drawing/2014/main" id="{E410A72B-C6DC-4C08-A149-881E82ABA64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63081" y="2054302"/>
            <a:ext cx="4358177" cy="1646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6419" name="Rectangle 3">
            <a:extLst>
              <a:ext uri="{FF2B5EF4-FFF2-40B4-BE49-F238E27FC236}">
                <a16:creationId xmlns:a16="http://schemas.microsoft.com/office/drawing/2014/main" id="{E653565A-8F98-4114-9262-FFB71B08D111}"/>
              </a:ext>
            </a:extLst>
          </p:cNvPr>
          <p:cNvSpPr>
            <a:spLocks noGrp="1" noChangeArrowheads="1"/>
          </p:cNvSpPr>
          <p:nvPr>
            <p:ph type="title"/>
          </p:nvPr>
        </p:nvSpPr>
        <p:spPr>
          <a:xfrm>
            <a:off x="2101850" y="376238"/>
            <a:ext cx="7772400" cy="673100"/>
          </a:xfrm>
        </p:spPr>
        <p:txBody>
          <a:bodyPr vert="horz" lIns="90488" tIns="44450" rIns="90488" bIns="44450" rtlCol="0" anchor="t">
            <a:noAutofit/>
          </a:bodyPr>
          <a:lstStyle/>
          <a:p>
            <a:pPr>
              <a:defRPr/>
            </a:pPr>
            <a:r>
              <a:rPr lang="en-US" sz="4000" dirty="0">
                <a:solidFill>
                  <a:srgbClr val="000000"/>
                </a:solidFill>
                <a:effectLst>
                  <a:outerShdw blurRad="38100" dist="38100" dir="2700000" algn="tl">
                    <a:srgbClr val="FFFFFF"/>
                  </a:outerShdw>
                </a:effectLst>
              </a:rPr>
              <a:t>Subquery Example</a:t>
            </a:r>
          </a:p>
        </p:txBody>
      </p:sp>
      <p:sp>
        <p:nvSpPr>
          <p:cNvPr id="38916" name="Rectangle 2">
            <a:extLst>
              <a:ext uri="{FF2B5EF4-FFF2-40B4-BE49-F238E27FC236}">
                <a16:creationId xmlns:a16="http://schemas.microsoft.com/office/drawing/2014/main" id="{4387C9B4-56FB-46AB-B394-10AE73006962}"/>
              </a:ext>
            </a:extLst>
          </p:cNvPr>
          <p:cNvSpPr>
            <a:spLocks noGrp="1" noChangeArrowheads="1"/>
          </p:cNvSpPr>
          <p:nvPr>
            <p:ph idx="1"/>
          </p:nvPr>
        </p:nvSpPr>
        <p:spPr>
          <a:xfrm>
            <a:off x="1524000" y="1100138"/>
            <a:ext cx="9144000" cy="817562"/>
          </a:xfrm>
        </p:spPr>
        <p:txBody>
          <a:bodyPr/>
          <a:lstStyle/>
          <a:p>
            <a:pPr eaLnBrk="1" hangingPunct="1">
              <a:lnSpc>
                <a:spcPct val="80000"/>
              </a:lnSpc>
            </a:pPr>
            <a:r>
              <a:rPr lang="en-US" altLang="en-US" dirty="0"/>
              <a:t>Show all customers who have placed an order</a:t>
            </a:r>
          </a:p>
          <a:p>
            <a:pPr eaLnBrk="1" hangingPunct="1">
              <a:lnSpc>
                <a:spcPct val="80000"/>
              </a:lnSpc>
            </a:pPr>
            <a:endParaRPr lang="en-US" altLang="en-US" dirty="0"/>
          </a:p>
          <a:p>
            <a:pPr eaLnBrk="1" hangingPunct="1">
              <a:lnSpc>
                <a:spcPct val="80000"/>
              </a:lnSpc>
            </a:pPr>
            <a:endParaRPr lang="en-US" altLang="en-US" dirty="0"/>
          </a:p>
          <a:p>
            <a:pPr eaLnBrk="1" hangingPunct="1">
              <a:lnSpc>
                <a:spcPct val="80000"/>
              </a:lnSpc>
            </a:pPr>
            <a:endParaRPr lang="en-US" altLang="en-US" dirty="0"/>
          </a:p>
        </p:txBody>
      </p:sp>
      <p:sp>
        <p:nvSpPr>
          <p:cNvPr id="38917" name="Slide Number Placeholder 3">
            <a:extLst>
              <a:ext uri="{FF2B5EF4-FFF2-40B4-BE49-F238E27FC236}">
                <a16:creationId xmlns:a16="http://schemas.microsoft.com/office/drawing/2014/main" id="{8EBB5B0D-9A6E-4311-8F7B-9441516A424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defRPr>
            </a:lvl4pPr>
            <a:lvl5pPr marL="2057400" indent="-228600">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9pPr>
          </a:lstStyle>
          <a:p>
            <a:pPr>
              <a:spcBef>
                <a:spcPct val="0"/>
              </a:spcBef>
              <a:buClrTx/>
              <a:buSzTx/>
              <a:buFontTx/>
              <a:buNone/>
            </a:pPr>
            <a:fld id="{CDECF831-209B-472F-A4E6-D6014BD0E86E}" type="slidenum">
              <a:rPr lang="en-US" altLang="en-US" sz="1200">
                <a:solidFill>
                  <a:srgbClr val="D38E27"/>
                </a:solidFill>
                <a:latin typeface="Tahoma" panose="020B0604030504040204" pitchFamily="34" charset="0"/>
              </a:rPr>
              <a:pPr>
                <a:spcBef>
                  <a:spcPct val="0"/>
                </a:spcBef>
                <a:buClrTx/>
                <a:buSzTx/>
                <a:buFontTx/>
                <a:buNone/>
              </a:pPr>
              <a:t>11</a:t>
            </a:fld>
            <a:endParaRPr lang="en-US" altLang="en-US" sz="1200">
              <a:solidFill>
                <a:srgbClr val="D38E27"/>
              </a:solidFill>
              <a:latin typeface="Tahoma" panose="020B0604030504040204" pitchFamily="34" charset="0"/>
            </a:endParaRPr>
          </a:p>
        </p:txBody>
      </p:sp>
      <p:grpSp>
        <p:nvGrpSpPr>
          <p:cNvPr id="38918" name="Group 4">
            <a:extLst>
              <a:ext uri="{FF2B5EF4-FFF2-40B4-BE49-F238E27FC236}">
                <a16:creationId xmlns:a16="http://schemas.microsoft.com/office/drawing/2014/main" id="{7653DE1A-75AB-471F-8A21-CA8CC7241799}"/>
              </a:ext>
            </a:extLst>
          </p:cNvPr>
          <p:cNvGrpSpPr>
            <a:grpSpLocks/>
          </p:cNvGrpSpPr>
          <p:nvPr/>
        </p:nvGrpSpPr>
        <p:grpSpPr bwMode="auto">
          <a:xfrm>
            <a:off x="206375" y="2996974"/>
            <a:ext cx="5889625" cy="2775392"/>
            <a:chOff x="-96" y="2484"/>
            <a:chExt cx="4877" cy="1963"/>
          </a:xfrm>
        </p:grpSpPr>
        <p:sp>
          <p:nvSpPr>
            <p:cNvPr id="38921" name="Text Box 5">
              <a:extLst>
                <a:ext uri="{FF2B5EF4-FFF2-40B4-BE49-F238E27FC236}">
                  <a16:creationId xmlns:a16="http://schemas.microsoft.com/office/drawing/2014/main" id="{577746C2-CC4A-4B89-A339-27FF3620B300}"/>
                </a:ext>
              </a:extLst>
            </p:cNvPr>
            <p:cNvSpPr txBox="1">
              <a:spLocks noChangeArrowheads="1"/>
            </p:cNvSpPr>
            <p:nvPr/>
          </p:nvSpPr>
          <p:spPr bwMode="auto">
            <a:xfrm>
              <a:off x="-96" y="3337"/>
              <a:ext cx="3706" cy="1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defRPr>
              </a:lvl4pPr>
              <a:lvl5pPr marL="2057400" indent="-228600">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9pPr>
            </a:lstStyle>
            <a:p>
              <a:pPr eaLnBrk="1" hangingPunct="1">
                <a:spcBef>
                  <a:spcPct val="0"/>
                </a:spcBef>
                <a:buClrTx/>
                <a:buSzTx/>
                <a:buFontTx/>
                <a:buNone/>
              </a:pPr>
              <a:r>
                <a:rPr lang="en-US" altLang="en-US" sz="2400" dirty="0">
                  <a:solidFill>
                    <a:srgbClr val="990000"/>
                  </a:solidFill>
                  <a:latin typeface="+mn-lt"/>
                </a:rPr>
                <a:t>Subquery is embedded in parentheses. In this case it returns a list that will be used in the WHERE clause of the outer query</a:t>
              </a:r>
            </a:p>
          </p:txBody>
        </p:sp>
        <p:sp>
          <p:nvSpPr>
            <p:cNvPr id="38922" name="Rectangle 6">
              <a:extLst>
                <a:ext uri="{FF2B5EF4-FFF2-40B4-BE49-F238E27FC236}">
                  <a16:creationId xmlns:a16="http://schemas.microsoft.com/office/drawing/2014/main" id="{32CA14D3-1838-456D-B430-A25029B74AE3}"/>
                </a:ext>
              </a:extLst>
            </p:cNvPr>
            <p:cNvSpPr>
              <a:spLocks noChangeArrowheads="1"/>
            </p:cNvSpPr>
            <p:nvPr/>
          </p:nvSpPr>
          <p:spPr bwMode="auto">
            <a:xfrm>
              <a:off x="776" y="2484"/>
              <a:ext cx="4005" cy="556"/>
            </a:xfrm>
            <a:prstGeom prst="rect">
              <a:avLst/>
            </a:prstGeom>
            <a:noFill/>
            <a:ln w="25400">
              <a:solidFill>
                <a:srgbClr val="99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defRPr>
              </a:lvl4pPr>
              <a:lvl5pPr marL="2057400" indent="-228600">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9pPr>
            </a:lstStyle>
            <a:p>
              <a:pPr eaLnBrk="1" hangingPunct="1">
                <a:spcBef>
                  <a:spcPct val="0"/>
                </a:spcBef>
                <a:buClrTx/>
                <a:buSzTx/>
                <a:buFontTx/>
                <a:buNone/>
              </a:pPr>
              <a:endParaRPr lang="en-US" altLang="en-US" sz="1800">
                <a:solidFill>
                  <a:schemeClr val="tx1"/>
                </a:solidFill>
                <a:latin typeface="Tahoma" panose="020B0604030504040204" pitchFamily="34" charset="0"/>
              </a:endParaRPr>
            </a:p>
          </p:txBody>
        </p:sp>
        <p:sp>
          <p:nvSpPr>
            <p:cNvPr id="38923" name="Line 7">
              <a:extLst>
                <a:ext uri="{FF2B5EF4-FFF2-40B4-BE49-F238E27FC236}">
                  <a16:creationId xmlns:a16="http://schemas.microsoft.com/office/drawing/2014/main" id="{9C417EBA-6052-4C32-B723-DD18574178C7}"/>
                </a:ext>
              </a:extLst>
            </p:cNvPr>
            <p:cNvSpPr>
              <a:spLocks noChangeShapeType="1"/>
            </p:cNvSpPr>
            <p:nvPr/>
          </p:nvSpPr>
          <p:spPr bwMode="auto">
            <a:xfrm flipV="1">
              <a:off x="928" y="3057"/>
              <a:ext cx="0" cy="288"/>
            </a:xfrm>
            <a:prstGeom prst="line">
              <a:avLst/>
            </a:prstGeom>
            <a:noFill/>
            <a:ln w="22225">
              <a:solidFill>
                <a:srgbClr val="990000"/>
              </a:solidFill>
              <a:round/>
              <a:headEnd type="none" w="sm" len="sm"/>
              <a:tailEnd type="triangle" w="lg" len="lg"/>
            </a:ln>
            <a:extLst>
              <a:ext uri="{909E8E84-426E-40DD-AFC4-6F175D3DCCD1}">
                <a14:hiddenFill xmlns:a14="http://schemas.microsoft.com/office/drawing/2010/main">
                  <a:noFill/>
                </a14:hiddenFill>
              </a:ext>
            </a:extLst>
          </p:spPr>
          <p:txBody>
            <a:bodyPr wrap="none"/>
            <a:lstStyle/>
            <a:p>
              <a:endParaRPr lang="en-US"/>
            </a:p>
          </p:txBody>
        </p:sp>
      </p:grpSp>
      <p:sp>
        <p:nvSpPr>
          <p:cNvPr id="38919" name="Text Box 10">
            <a:extLst>
              <a:ext uri="{FF2B5EF4-FFF2-40B4-BE49-F238E27FC236}">
                <a16:creationId xmlns:a16="http://schemas.microsoft.com/office/drawing/2014/main" id="{F3B6FA1A-A1B6-4E4C-A0E7-49B0E4531519}"/>
              </a:ext>
            </a:extLst>
          </p:cNvPr>
          <p:cNvSpPr txBox="1">
            <a:spLocks noChangeArrowheads="1"/>
          </p:cNvSpPr>
          <p:nvPr/>
        </p:nvSpPr>
        <p:spPr bwMode="auto">
          <a:xfrm>
            <a:off x="6962775" y="1539875"/>
            <a:ext cx="3689350" cy="1938338"/>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defRPr>
            </a:lvl4pPr>
            <a:lvl5pPr marL="2057400" indent="-228600">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9pPr>
          </a:lstStyle>
          <a:p>
            <a:pPr eaLnBrk="1" hangingPunct="1">
              <a:spcBef>
                <a:spcPct val="0"/>
              </a:spcBef>
              <a:buClrTx/>
              <a:buSzTx/>
              <a:buFontTx/>
              <a:buNone/>
            </a:pPr>
            <a:r>
              <a:rPr lang="en-US" altLang="en-US" sz="2400" dirty="0">
                <a:solidFill>
                  <a:srgbClr val="990000"/>
                </a:solidFill>
                <a:latin typeface="+mn-lt"/>
                <a:cs typeface="Calibri Light" panose="020F0302020204030204" pitchFamily="34" charset="0"/>
              </a:rPr>
              <a:t>The IN operator will test to see if the CUSTOMER_ID value of a row is included in the list returned from the subquery</a:t>
            </a:r>
          </a:p>
        </p:txBody>
      </p:sp>
      <p:pic>
        <p:nvPicPr>
          <p:cNvPr id="38920" name="Picture 12" descr="Noname.jpg">
            <a:extLst>
              <a:ext uri="{FF2B5EF4-FFF2-40B4-BE49-F238E27FC236}">
                <a16:creationId xmlns:a16="http://schemas.microsoft.com/office/drawing/2014/main" id="{DB10A22A-210A-484C-ABA3-886315A2080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323571" y="3700539"/>
            <a:ext cx="2039937" cy="227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9" name="Rectangle 3">
            <a:extLst>
              <a:ext uri="{FF2B5EF4-FFF2-40B4-BE49-F238E27FC236}">
                <a16:creationId xmlns:a16="http://schemas.microsoft.com/office/drawing/2014/main" id="{95C0F199-7415-4FA3-9C3B-CDD2889A8C72}"/>
              </a:ext>
            </a:extLst>
          </p:cNvPr>
          <p:cNvSpPr>
            <a:spLocks noGrp="1" noChangeArrowheads="1"/>
          </p:cNvSpPr>
          <p:nvPr>
            <p:ph type="title"/>
          </p:nvPr>
        </p:nvSpPr>
        <p:spPr>
          <a:xfrm>
            <a:off x="2101850" y="376238"/>
            <a:ext cx="7772400" cy="673100"/>
          </a:xfrm>
        </p:spPr>
        <p:txBody>
          <a:bodyPr vert="horz" lIns="90488" tIns="44450" rIns="90488" bIns="44450" rtlCol="0" anchor="t">
            <a:noAutofit/>
          </a:bodyPr>
          <a:lstStyle/>
          <a:p>
            <a:pPr>
              <a:defRPr/>
            </a:pPr>
            <a:r>
              <a:rPr lang="en-US" sz="4000" dirty="0">
                <a:solidFill>
                  <a:srgbClr val="000000"/>
                </a:solidFill>
                <a:effectLst>
                  <a:outerShdw blurRad="38100" dist="38100" dir="2700000" algn="tl">
                    <a:srgbClr val="FFFFFF"/>
                  </a:outerShdw>
                </a:effectLst>
              </a:rPr>
              <a:t>Join vs. Subquery </a:t>
            </a:r>
          </a:p>
        </p:txBody>
      </p:sp>
      <p:sp>
        <p:nvSpPr>
          <p:cNvPr id="316418" name="Rectangle 2">
            <a:extLst>
              <a:ext uri="{FF2B5EF4-FFF2-40B4-BE49-F238E27FC236}">
                <a16:creationId xmlns:a16="http://schemas.microsoft.com/office/drawing/2014/main" id="{40F40309-3431-4BDA-9998-1F543725E68D}"/>
              </a:ext>
            </a:extLst>
          </p:cNvPr>
          <p:cNvSpPr>
            <a:spLocks noGrp="1" noChangeArrowheads="1"/>
          </p:cNvSpPr>
          <p:nvPr>
            <p:ph idx="1"/>
          </p:nvPr>
        </p:nvSpPr>
        <p:spPr>
          <a:xfrm>
            <a:off x="1524000" y="1208088"/>
            <a:ext cx="9144000" cy="817562"/>
          </a:xfrm>
        </p:spPr>
        <p:txBody>
          <a:bodyPr>
            <a:normAutofit/>
          </a:bodyPr>
          <a:lstStyle/>
          <a:p>
            <a:pPr>
              <a:lnSpc>
                <a:spcPct val="80000"/>
              </a:lnSpc>
              <a:spcAft>
                <a:spcPts val="0"/>
              </a:spcAft>
              <a:buFont typeface="Wingdings 2"/>
              <a:buChar char=""/>
              <a:defRPr/>
            </a:pPr>
            <a:r>
              <a:rPr lang="en-US" dirty="0"/>
              <a:t>Some queries could be accomplished by either a join or a subquery</a:t>
            </a:r>
          </a:p>
          <a:p>
            <a:pPr>
              <a:lnSpc>
                <a:spcPct val="80000"/>
              </a:lnSpc>
              <a:spcAft>
                <a:spcPts val="0"/>
              </a:spcAft>
              <a:buFont typeface="Wingdings 2"/>
              <a:buChar char=""/>
              <a:defRPr/>
            </a:pPr>
            <a:endParaRPr lang="en-US" dirty="0"/>
          </a:p>
          <a:p>
            <a:pPr>
              <a:lnSpc>
                <a:spcPct val="80000"/>
              </a:lnSpc>
              <a:spcAft>
                <a:spcPts val="0"/>
              </a:spcAft>
              <a:buFont typeface="Wingdings 2"/>
              <a:buChar char=""/>
              <a:defRPr/>
            </a:pPr>
            <a:endParaRPr lang="en-US" dirty="0"/>
          </a:p>
          <a:p>
            <a:pPr>
              <a:lnSpc>
                <a:spcPct val="80000"/>
              </a:lnSpc>
              <a:spcAft>
                <a:spcPts val="0"/>
              </a:spcAft>
              <a:buFont typeface="Wingdings 2"/>
              <a:buChar char=""/>
              <a:defRPr/>
            </a:pPr>
            <a:endParaRPr lang="en-US" dirty="0"/>
          </a:p>
        </p:txBody>
      </p:sp>
      <p:sp>
        <p:nvSpPr>
          <p:cNvPr id="39940" name="Slide Number Placeholder 3">
            <a:extLst>
              <a:ext uri="{FF2B5EF4-FFF2-40B4-BE49-F238E27FC236}">
                <a16:creationId xmlns:a16="http://schemas.microsoft.com/office/drawing/2014/main" id="{FC23D964-5B5A-484F-A887-D13F7CE0A58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defRPr>
            </a:lvl4pPr>
            <a:lvl5pPr marL="2057400" indent="-228600">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9pPr>
          </a:lstStyle>
          <a:p>
            <a:pPr>
              <a:spcBef>
                <a:spcPct val="0"/>
              </a:spcBef>
              <a:buClrTx/>
              <a:buSzTx/>
              <a:buFontTx/>
              <a:buNone/>
            </a:pPr>
            <a:fld id="{0A61CD7C-D172-43FB-B1BE-C0DF8CC53F79}" type="slidenum">
              <a:rPr lang="en-US" altLang="en-US" sz="1200">
                <a:solidFill>
                  <a:srgbClr val="D38E27"/>
                </a:solidFill>
                <a:latin typeface="Tahoma" panose="020B0604030504040204" pitchFamily="34" charset="0"/>
              </a:rPr>
              <a:pPr>
                <a:spcBef>
                  <a:spcPct val="0"/>
                </a:spcBef>
                <a:buClrTx/>
                <a:buSzTx/>
                <a:buFontTx/>
                <a:buNone/>
              </a:pPr>
              <a:t>12</a:t>
            </a:fld>
            <a:endParaRPr lang="en-US" altLang="en-US" sz="1200">
              <a:solidFill>
                <a:srgbClr val="D38E27"/>
              </a:solidFill>
              <a:latin typeface="Tahoma" panose="020B0604030504040204" pitchFamily="34" charset="0"/>
            </a:endParaRPr>
          </a:p>
        </p:txBody>
      </p:sp>
      <p:pic>
        <p:nvPicPr>
          <p:cNvPr id="39941" name="Picture 12" descr="Noname.jpg">
            <a:extLst>
              <a:ext uri="{FF2B5EF4-FFF2-40B4-BE49-F238E27FC236}">
                <a16:creationId xmlns:a16="http://schemas.microsoft.com/office/drawing/2014/main" id="{CF1DEE6D-8F86-4C96-B5F7-8F733309C85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34269" y="2576512"/>
            <a:ext cx="5595938" cy="149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2" name="Picture 13" descr="Noname.jpg">
            <a:extLst>
              <a:ext uri="{FF2B5EF4-FFF2-40B4-BE49-F238E27FC236}">
                <a16:creationId xmlns:a16="http://schemas.microsoft.com/office/drawing/2014/main" id="{9CC3F437-56F9-447A-8497-5C1F0000C62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34269" y="1957387"/>
            <a:ext cx="76073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3" name="Picture 14" descr="Noname.jpg">
            <a:extLst>
              <a:ext uri="{FF2B5EF4-FFF2-40B4-BE49-F238E27FC236}">
                <a16:creationId xmlns:a16="http://schemas.microsoft.com/office/drawing/2014/main" id="{A6F57760-6429-4746-9DF1-30994BE3F7B9}"/>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299661" y="4170362"/>
            <a:ext cx="4972050"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4" name="Text Box 12">
            <a:extLst>
              <a:ext uri="{FF2B5EF4-FFF2-40B4-BE49-F238E27FC236}">
                <a16:creationId xmlns:a16="http://schemas.microsoft.com/office/drawing/2014/main" id="{2F8B85D1-CFDF-4295-8A60-6946FCFB62CA}"/>
              </a:ext>
            </a:extLst>
          </p:cNvPr>
          <p:cNvSpPr txBox="1">
            <a:spLocks noChangeArrowheads="1"/>
          </p:cNvSpPr>
          <p:nvPr/>
        </p:nvSpPr>
        <p:spPr bwMode="auto">
          <a:xfrm>
            <a:off x="7590562" y="2717940"/>
            <a:ext cx="19510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defRPr>
            </a:lvl4pPr>
            <a:lvl5pPr marL="2057400" indent="-228600">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9pPr>
          </a:lstStyle>
          <a:p>
            <a:pPr eaLnBrk="1" hangingPunct="1">
              <a:spcBef>
                <a:spcPct val="0"/>
              </a:spcBef>
              <a:buClrTx/>
              <a:buSzTx/>
              <a:buFontTx/>
              <a:buNone/>
            </a:pPr>
            <a:r>
              <a:rPr lang="en-US" altLang="en-US" sz="2400" dirty="0">
                <a:solidFill>
                  <a:srgbClr val="990000"/>
                </a:solidFill>
                <a:latin typeface="Times New Roman" panose="02020603050405020304" pitchFamily="18" charset="0"/>
              </a:rPr>
              <a:t>Join version</a:t>
            </a:r>
          </a:p>
        </p:txBody>
      </p:sp>
      <p:sp>
        <p:nvSpPr>
          <p:cNvPr id="39945" name="Text Box 12">
            <a:extLst>
              <a:ext uri="{FF2B5EF4-FFF2-40B4-BE49-F238E27FC236}">
                <a16:creationId xmlns:a16="http://schemas.microsoft.com/office/drawing/2014/main" id="{F95F3624-1A2C-407A-838C-0E0E9A4A7160}"/>
              </a:ext>
            </a:extLst>
          </p:cNvPr>
          <p:cNvSpPr txBox="1">
            <a:spLocks noChangeArrowheads="1"/>
          </p:cNvSpPr>
          <p:nvPr/>
        </p:nvSpPr>
        <p:spPr bwMode="auto">
          <a:xfrm>
            <a:off x="2112662" y="4589461"/>
            <a:ext cx="25003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lr>
                <a:schemeClr val="accent1"/>
              </a:buClr>
              <a:buSzPct val="70000"/>
              <a:buFont typeface="Wingdings 2" panose="05020102010507070707" pitchFamily="18" charset="2"/>
              <a:buChar char=""/>
              <a:defRPr sz="3200">
                <a:solidFill>
                  <a:schemeClr val="tx2"/>
                </a:solidFill>
                <a:latin typeface="Franklin Gothic Book" panose="020B0503020102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Franklin Gothic Book" panose="020B0503020102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Franklin Gothic Book" panose="020B0503020102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Franklin Gothic Book" panose="020B0503020102020204" pitchFamily="34" charset="0"/>
              </a:defRPr>
            </a:lvl4pPr>
            <a:lvl5pPr marL="2057400" indent="-228600">
              <a:spcBef>
                <a:spcPct val="20000"/>
              </a:spcBef>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a:solidFill>
                  <a:schemeClr val="tx2"/>
                </a:solidFill>
                <a:latin typeface="Franklin Gothic Book" panose="020B0503020102020204" pitchFamily="34" charset="0"/>
              </a:defRPr>
            </a:lvl9pPr>
          </a:lstStyle>
          <a:p>
            <a:pPr eaLnBrk="1" hangingPunct="1">
              <a:spcBef>
                <a:spcPct val="0"/>
              </a:spcBef>
              <a:buClrTx/>
              <a:buSzTx/>
              <a:buFontTx/>
              <a:buNone/>
            </a:pPr>
            <a:r>
              <a:rPr lang="en-US" altLang="en-US" sz="2400" dirty="0">
                <a:solidFill>
                  <a:srgbClr val="990000"/>
                </a:solidFill>
                <a:latin typeface="Times New Roman" panose="02020603050405020304" pitchFamily="18" charset="0"/>
              </a:rPr>
              <a:t>Subquery version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8430E-09F4-4CF8-A37D-1CD4CFDC1612}"/>
              </a:ext>
            </a:extLst>
          </p:cNvPr>
          <p:cNvSpPr>
            <a:spLocks noGrp="1"/>
          </p:cNvSpPr>
          <p:nvPr>
            <p:ph type="title"/>
          </p:nvPr>
        </p:nvSpPr>
        <p:spPr>
          <a:xfrm>
            <a:off x="1097280" y="286604"/>
            <a:ext cx="10058400" cy="698818"/>
          </a:xfrm>
        </p:spPr>
        <p:txBody>
          <a:bodyPr>
            <a:normAutofit fontScale="90000"/>
          </a:bodyPr>
          <a:lstStyle/>
          <a:p>
            <a:r>
              <a:rPr lang="en-US" dirty="0"/>
              <a:t>Advantages/Disadvantages Joins</a:t>
            </a:r>
          </a:p>
        </p:txBody>
      </p:sp>
      <p:sp>
        <p:nvSpPr>
          <p:cNvPr id="3" name="Content Placeholder 2">
            <a:extLst>
              <a:ext uri="{FF2B5EF4-FFF2-40B4-BE49-F238E27FC236}">
                <a16:creationId xmlns:a16="http://schemas.microsoft.com/office/drawing/2014/main" id="{9310FC75-4061-4667-AB7F-642EEE1A1745}"/>
              </a:ext>
            </a:extLst>
          </p:cNvPr>
          <p:cNvSpPr>
            <a:spLocks noGrp="1"/>
          </p:cNvSpPr>
          <p:nvPr>
            <p:ph idx="1"/>
          </p:nvPr>
        </p:nvSpPr>
        <p:spPr>
          <a:xfrm>
            <a:off x="1159424" y="1917577"/>
            <a:ext cx="10058400" cy="3062796"/>
          </a:xfrm>
        </p:spPr>
        <p:txBody>
          <a:bodyPr>
            <a:noAutofit/>
          </a:bodyPr>
          <a:lstStyle/>
          <a:p>
            <a:pPr marL="0" indent="0" fontAlgn="base">
              <a:buNone/>
            </a:pPr>
            <a:r>
              <a:rPr lang="en-US" sz="1450" b="1" i="0" dirty="0">
                <a:effectLst/>
                <a:latin typeface="Calibri Light" panose="020F0302020204030204" pitchFamily="34" charset="0"/>
                <a:cs typeface="Calibri Light" panose="020F0302020204030204" pitchFamily="34" charset="0"/>
              </a:rPr>
              <a:t>Advantages Of Joins:</a:t>
            </a:r>
            <a:endParaRPr lang="en-US" sz="1450" b="0" i="0" dirty="0">
              <a:effectLst/>
              <a:latin typeface="Calibri Light" panose="020F0302020204030204" pitchFamily="34" charset="0"/>
              <a:cs typeface="Calibri Light" panose="020F0302020204030204" pitchFamily="34" charset="0"/>
            </a:endParaRPr>
          </a:p>
          <a:p>
            <a:pPr fontAlgn="base">
              <a:buFont typeface="Wingdings" panose="05000000000000000000" pitchFamily="2" charset="2"/>
              <a:buChar char="§"/>
            </a:pPr>
            <a:r>
              <a:rPr lang="en-US" sz="1450" b="0" i="0" dirty="0">
                <a:effectLst/>
                <a:latin typeface="Calibri Light" panose="020F0302020204030204" pitchFamily="34" charset="0"/>
                <a:cs typeface="Calibri Light" panose="020F0302020204030204" pitchFamily="34" charset="0"/>
              </a:rPr>
              <a:t>The advantage of a join includes that it executes faster.</a:t>
            </a:r>
          </a:p>
          <a:p>
            <a:pPr fontAlgn="base">
              <a:buFont typeface="Wingdings" panose="05000000000000000000" pitchFamily="2" charset="2"/>
              <a:buChar char="§"/>
            </a:pPr>
            <a:r>
              <a:rPr lang="en-US" sz="1450" b="0" i="0" dirty="0">
                <a:effectLst/>
                <a:latin typeface="Calibri Light" panose="020F0302020204030204" pitchFamily="34" charset="0"/>
                <a:cs typeface="Calibri Light" panose="020F0302020204030204" pitchFamily="34" charset="0"/>
              </a:rPr>
              <a:t>The retrieval time of the query using joins almost always will be faster than that of a </a:t>
            </a:r>
            <a:r>
              <a:rPr lang="en-US" sz="1450" b="0" i="0" u="none" strike="noStrike" dirty="0">
                <a:solidFill>
                  <a:schemeClr val="tx2"/>
                </a:solidFill>
                <a:effectLst/>
                <a:latin typeface="Calibri Light" panose="020F0302020204030204" pitchFamily="34" charset="0"/>
                <a:cs typeface="Calibri Light" panose="020F0302020204030204" pitchFamily="34" charset="0"/>
              </a:rPr>
              <a:t>subquery</a:t>
            </a:r>
            <a:r>
              <a:rPr lang="en-US" sz="1450" b="0" i="0" dirty="0">
                <a:effectLst/>
                <a:latin typeface="Calibri Light" panose="020F0302020204030204" pitchFamily="34" charset="0"/>
                <a:cs typeface="Calibri Light" panose="020F0302020204030204" pitchFamily="34" charset="0"/>
              </a:rPr>
              <a:t>.</a:t>
            </a:r>
          </a:p>
          <a:p>
            <a:pPr fontAlgn="base">
              <a:buFont typeface="Wingdings" panose="05000000000000000000" pitchFamily="2" charset="2"/>
              <a:buChar char="§"/>
            </a:pPr>
            <a:r>
              <a:rPr lang="en-US" sz="1450" b="0" i="0" dirty="0">
                <a:effectLst/>
                <a:latin typeface="Calibri Light" panose="020F0302020204030204" pitchFamily="34" charset="0"/>
                <a:cs typeface="Calibri Light" panose="020F0302020204030204" pitchFamily="34" charset="0"/>
              </a:rPr>
              <a:t>By using joins, you can maximize the calculation burden on the database i.e., instead of multiple queries using one join query. This means you can make better use of the database’s abilities to search through, filter, sort, etc.</a:t>
            </a:r>
          </a:p>
          <a:p>
            <a:pPr algn="l" fontAlgn="base"/>
            <a:r>
              <a:rPr lang="en-US" sz="1450" b="1" i="0" dirty="0">
                <a:effectLst/>
                <a:latin typeface="Calibri Light" panose="020F0302020204030204" pitchFamily="34" charset="0"/>
                <a:cs typeface="Calibri Light" panose="020F0302020204030204" pitchFamily="34" charset="0"/>
              </a:rPr>
              <a:t>Disadvantages Of Joins:</a:t>
            </a:r>
            <a:endParaRPr lang="en-US" sz="1400" b="0" i="0" dirty="0">
              <a:effectLst/>
              <a:latin typeface="Calibri Light" panose="020F0302020204030204" pitchFamily="34" charset="0"/>
              <a:cs typeface="Calibri Light" panose="020F0302020204030204" pitchFamily="34" charset="0"/>
            </a:endParaRPr>
          </a:p>
          <a:p>
            <a:pPr fontAlgn="base">
              <a:buFont typeface="Wingdings" panose="05000000000000000000" pitchFamily="2" charset="2"/>
              <a:buChar char="§"/>
            </a:pPr>
            <a:r>
              <a:rPr lang="en-US" sz="1400" b="0" i="0" dirty="0">
                <a:effectLst/>
                <a:latin typeface="Calibri Light" panose="020F0302020204030204" pitchFamily="34" charset="0"/>
                <a:cs typeface="Calibri Light" panose="020F0302020204030204" pitchFamily="34" charset="0"/>
              </a:rPr>
              <a:t>Disadvantage of using joins includes that they are not as easy to read as subqueries.</a:t>
            </a:r>
          </a:p>
          <a:p>
            <a:pPr fontAlgn="base">
              <a:buFont typeface="Wingdings" panose="05000000000000000000" pitchFamily="2" charset="2"/>
              <a:buChar char="§"/>
            </a:pPr>
            <a:r>
              <a:rPr lang="en-US" sz="1400" b="0" i="0" dirty="0">
                <a:effectLst/>
                <a:latin typeface="Calibri Light" panose="020F0302020204030204" pitchFamily="34" charset="0"/>
                <a:cs typeface="Calibri Light" panose="020F0302020204030204" pitchFamily="34" charset="0"/>
              </a:rPr>
              <a:t>More joins in a query means the database server has to do more work, which means that it is more time consuming process to retrieve data</a:t>
            </a:r>
          </a:p>
          <a:p>
            <a:pPr fontAlgn="base">
              <a:buFont typeface="Wingdings" panose="05000000000000000000" pitchFamily="2" charset="2"/>
              <a:buChar char="§"/>
            </a:pPr>
            <a:r>
              <a:rPr lang="en-US" sz="1400" b="0" i="0" dirty="0">
                <a:effectLst/>
                <a:latin typeface="Calibri Light" panose="020F0302020204030204" pitchFamily="34" charset="0"/>
                <a:cs typeface="Calibri Light" panose="020F0302020204030204" pitchFamily="34" charset="0"/>
              </a:rPr>
              <a:t>As there are different types of joins, it can be confusing as to which join is the appropriate type of join to use to yield the correct desired result set.</a:t>
            </a:r>
          </a:p>
          <a:p>
            <a:pPr fontAlgn="base">
              <a:buFont typeface="Wingdings" panose="05000000000000000000" pitchFamily="2" charset="2"/>
              <a:buChar char="§"/>
            </a:pPr>
            <a:r>
              <a:rPr lang="en-US" sz="1400" b="0" i="0" dirty="0">
                <a:effectLst/>
                <a:latin typeface="Calibri Light" panose="020F0302020204030204" pitchFamily="34" charset="0"/>
                <a:cs typeface="Calibri Light" panose="020F0302020204030204" pitchFamily="34" charset="0"/>
              </a:rPr>
              <a:t>Joins cannot be avoided when retrieving data from a normalized database, but it is important that joins are performed correctly, as incorrect joins can result in serious performance degradation and inaccurate query results.</a:t>
            </a:r>
          </a:p>
          <a:p>
            <a:endParaRPr lang="en-US" sz="1450" dirty="0"/>
          </a:p>
        </p:txBody>
      </p:sp>
    </p:spTree>
    <p:extLst>
      <p:ext uri="{BB962C8B-B14F-4D97-AF65-F5344CB8AC3E}">
        <p14:creationId xmlns:p14="http://schemas.microsoft.com/office/powerpoint/2010/main" val="2248091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1B4C37-B063-4704-9F37-30E743B0A1B3}"/>
              </a:ext>
            </a:extLst>
          </p:cNvPr>
          <p:cNvSpPr>
            <a:spLocks noGrp="1"/>
          </p:cNvSpPr>
          <p:nvPr>
            <p:ph type="title"/>
          </p:nvPr>
        </p:nvSpPr>
        <p:spPr/>
        <p:txBody>
          <a:bodyPr/>
          <a:lstStyle/>
          <a:p>
            <a:r>
              <a:rPr lang="en-US" dirty="0"/>
              <a:t>Advantages/Disadvantages Subqueries</a:t>
            </a:r>
          </a:p>
        </p:txBody>
      </p:sp>
      <p:sp>
        <p:nvSpPr>
          <p:cNvPr id="3" name="Content Placeholder 2">
            <a:extLst>
              <a:ext uri="{FF2B5EF4-FFF2-40B4-BE49-F238E27FC236}">
                <a16:creationId xmlns:a16="http://schemas.microsoft.com/office/drawing/2014/main" id="{BDB83ED8-AD46-4CB1-83EE-CB088943D024}"/>
              </a:ext>
            </a:extLst>
          </p:cNvPr>
          <p:cNvSpPr>
            <a:spLocks noGrp="1"/>
          </p:cNvSpPr>
          <p:nvPr>
            <p:ph idx="1"/>
          </p:nvPr>
        </p:nvSpPr>
        <p:spPr/>
        <p:txBody>
          <a:bodyPr>
            <a:normAutofit fontScale="92500" lnSpcReduction="10000"/>
          </a:bodyPr>
          <a:lstStyle/>
          <a:p>
            <a:pPr algn="l" fontAlgn="base"/>
            <a:r>
              <a:rPr lang="en-US" b="1" i="0" dirty="0">
                <a:effectLst/>
                <a:latin typeface="Calibri Light" panose="020F0302020204030204" pitchFamily="34" charset="0"/>
                <a:cs typeface="Calibri Light" panose="020F0302020204030204" pitchFamily="34" charset="0"/>
              </a:rPr>
              <a:t>Advantages Of Subquery:</a:t>
            </a:r>
            <a:endParaRPr lang="en-US" b="0" i="0" dirty="0">
              <a:effectLst/>
              <a:latin typeface="Calibri Light" panose="020F0302020204030204" pitchFamily="34" charset="0"/>
              <a:cs typeface="Calibri Light" panose="020F0302020204030204" pitchFamily="34" charset="0"/>
            </a:endParaRPr>
          </a:p>
          <a:p>
            <a:pPr algn="l" fontAlgn="base">
              <a:buFont typeface="Arial" panose="020B0604020202020204" pitchFamily="34" charset="0"/>
              <a:buChar char="•"/>
            </a:pPr>
            <a:r>
              <a:rPr lang="en-US" b="0" i="0" dirty="0">
                <a:effectLst/>
                <a:latin typeface="Calibri Light" panose="020F0302020204030204" pitchFamily="34" charset="0"/>
                <a:cs typeface="Calibri Light" panose="020F0302020204030204" pitchFamily="34" charset="0"/>
              </a:rPr>
              <a:t>Subqueries divide the complex query into isolated parts so that a complex query can be broken down into a series of logical steps.</a:t>
            </a:r>
          </a:p>
          <a:p>
            <a:pPr algn="l" fontAlgn="base">
              <a:buFont typeface="Arial" panose="020B0604020202020204" pitchFamily="34" charset="0"/>
              <a:buChar char="•"/>
            </a:pPr>
            <a:r>
              <a:rPr lang="en-US" b="0" i="0" dirty="0">
                <a:effectLst/>
                <a:latin typeface="Calibri Light" panose="020F0302020204030204" pitchFamily="34" charset="0"/>
                <a:cs typeface="Calibri Light" panose="020F0302020204030204" pitchFamily="34" charset="0"/>
              </a:rPr>
              <a:t>It is easy to understand and code maintenance is also at ease.</a:t>
            </a:r>
          </a:p>
          <a:p>
            <a:pPr algn="l" fontAlgn="base">
              <a:buFont typeface="Arial" panose="020B0604020202020204" pitchFamily="34" charset="0"/>
              <a:buChar char="•"/>
            </a:pPr>
            <a:r>
              <a:rPr lang="en-US" b="0" i="0" dirty="0">
                <a:effectLst/>
                <a:latin typeface="Calibri Light" panose="020F0302020204030204" pitchFamily="34" charset="0"/>
                <a:cs typeface="Calibri Light" panose="020F0302020204030204" pitchFamily="34" charset="0"/>
              </a:rPr>
              <a:t>Subqueries allow you to use the results of another query in the outer query.</a:t>
            </a:r>
          </a:p>
          <a:p>
            <a:pPr algn="l" fontAlgn="base">
              <a:buFont typeface="Arial" panose="020B0604020202020204" pitchFamily="34" charset="0"/>
              <a:buChar char="•"/>
            </a:pPr>
            <a:r>
              <a:rPr lang="en-US" b="0" i="0" dirty="0">
                <a:effectLst/>
                <a:latin typeface="Calibri Light" panose="020F0302020204030204" pitchFamily="34" charset="0"/>
                <a:cs typeface="Calibri Light" panose="020F0302020204030204" pitchFamily="34" charset="0"/>
              </a:rPr>
              <a:t>In some cases, subqueries can replace complex joins and unions.</a:t>
            </a:r>
          </a:p>
          <a:p>
            <a:pPr algn="l" fontAlgn="base"/>
            <a:r>
              <a:rPr lang="en-US" b="1" i="0" dirty="0">
                <a:effectLst/>
                <a:latin typeface="Calibri Light" panose="020F0302020204030204" pitchFamily="34" charset="0"/>
                <a:cs typeface="Calibri Light" panose="020F0302020204030204" pitchFamily="34" charset="0"/>
              </a:rPr>
              <a:t>Disadvantages of Subquery:</a:t>
            </a:r>
            <a:endParaRPr lang="en-US" b="0" i="0" dirty="0">
              <a:effectLst/>
              <a:latin typeface="Calibri Light" panose="020F0302020204030204" pitchFamily="34" charset="0"/>
              <a:cs typeface="Calibri Light" panose="020F0302020204030204" pitchFamily="34" charset="0"/>
            </a:endParaRPr>
          </a:p>
          <a:p>
            <a:pPr algn="l" fontAlgn="base">
              <a:buFont typeface="Arial" panose="020B0604020202020204" pitchFamily="34" charset="0"/>
              <a:buChar char="•"/>
            </a:pPr>
            <a:r>
              <a:rPr lang="en-US" b="0" i="0" dirty="0">
                <a:effectLst/>
                <a:latin typeface="Calibri Light" panose="020F0302020204030204" pitchFamily="34" charset="0"/>
                <a:cs typeface="Calibri Light" panose="020F0302020204030204" pitchFamily="34" charset="0"/>
              </a:rPr>
              <a:t>The optimizer is more mature for MYSQL for joins than for subqueries, so in many cases a statement that uses a subquery can be executed more efficiently if you rewrite it as join.</a:t>
            </a:r>
          </a:p>
          <a:p>
            <a:pPr algn="l" fontAlgn="base">
              <a:buFont typeface="Arial" panose="020B0604020202020204" pitchFamily="34" charset="0"/>
              <a:buChar char="•"/>
            </a:pPr>
            <a:r>
              <a:rPr lang="en-US" b="0" i="0" dirty="0">
                <a:effectLst/>
                <a:latin typeface="Calibri Light" panose="020F0302020204030204" pitchFamily="34" charset="0"/>
                <a:cs typeface="Calibri Light" panose="020F0302020204030204" pitchFamily="34" charset="0"/>
              </a:rPr>
              <a:t>We cannot modify a table and select from the same table within a subquery in the same SQL statement.</a:t>
            </a:r>
          </a:p>
          <a:p>
            <a:endParaRPr lang="en-US"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250061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97280" y="286604"/>
            <a:ext cx="10058400" cy="1133824"/>
          </a:xfrm>
        </p:spPr>
        <p:txBody>
          <a:bodyPr/>
          <a:lstStyle/>
          <a:p>
            <a:r>
              <a:rPr lang="en-US" dirty="0"/>
              <a:t>Subqueries Key Characteristics</a:t>
            </a:r>
          </a:p>
        </p:txBody>
      </p:sp>
      <p:sp>
        <p:nvSpPr>
          <p:cNvPr id="2" name="Content Placeholder 1"/>
          <p:cNvSpPr>
            <a:spLocks noGrp="1"/>
          </p:cNvSpPr>
          <p:nvPr>
            <p:ph idx="1"/>
          </p:nvPr>
        </p:nvSpPr>
        <p:spPr>
          <a:xfrm>
            <a:off x="1764838" y="1805150"/>
            <a:ext cx="8415338" cy="4139595"/>
          </a:xfrm>
        </p:spPr>
        <p:txBody>
          <a:bodyPr>
            <a:normAutofit/>
          </a:bodyPr>
          <a:lstStyle/>
          <a:p>
            <a:r>
              <a:rPr lang="en-US" dirty="0"/>
              <a:t>Key characteristics </a:t>
            </a:r>
          </a:p>
          <a:p>
            <a:pPr lvl="1"/>
            <a:r>
              <a:rPr lang="en-US" dirty="0"/>
              <a:t>A subquery is a query (SELECT statement) inside another query</a:t>
            </a:r>
          </a:p>
          <a:p>
            <a:pPr lvl="1"/>
            <a:r>
              <a:rPr lang="en-US" dirty="0"/>
              <a:t>A subquery is normally expressed inside parentheses</a:t>
            </a:r>
          </a:p>
          <a:p>
            <a:pPr lvl="1"/>
            <a:r>
              <a:rPr lang="en-US" dirty="0"/>
              <a:t>The first query in the SQL statement is known as the outer query</a:t>
            </a:r>
          </a:p>
          <a:p>
            <a:pPr lvl="1"/>
            <a:r>
              <a:rPr lang="en-US" dirty="0"/>
              <a:t>The query inside the SQL statement is known as the inner query</a:t>
            </a:r>
          </a:p>
          <a:p>
            <a:pPr lvl="1"/>
            <a:r>
              <a:rPr lang="en-US" dirty="0"/>
              <a:t>The inner query is executed first</a:t>
            </a:r>
          </a:p>
          <a:p>
            <a:pPr lvl="1"/>
            <a:r>
              <a:rPr lang="en-US" dirty="0"/>
              <a:t>The output of an inner query is used as the input for the outer query</a:t>
            </a:r>
          </a:p>
          <a:p>
            <a:pPr lvl="1"/>
            <a:r>
              <a:rPr lang="en-US" dirty="0"/>
              <a:t>The entire SQL statement is sometimes referred to as a nested query</a:t>
            </a:r>
          </a:p>
          <a:p>
            <a:r>
              <a:rPr lang="en-US" dirty="0"/>
              <a:t>Subquery can return one or more values</a:t>
            </a:r>
          </a:p>
          <a:p>
            <a:pPr lvl="1"/>
            <a:r>
              <a:rPr lang="en-US" dirty="0"/>
              <a:t>One single value (one column and one row)</a:t>
            </a:r>
          </a:p>
          <a:p>
            <a:pPr lvl="1"/>
            <a:r>
              <a:rPr lang="en-US" dirty="0"/>
              <a:t>A list of values (one column and multiple rows)</a:t>
            </a:r>
          </a:p>
          <a:p>
            <a:pPr lvl="1"/>
            <a:r>
              <a:rPr lang="en-US" dirty="0"/>
              <a:t>A virtual table (multicolumn, multirow set of values)</a:t>
            </a:r>
          </a:p>
        </p:txBody>
      </p:sp>
    </p:spTree>
    <p:extLst>
      <p:ext uri="{BB962C8B-B14F-4D97-AF65-F5344CB8AC3E}">
        <p14:creationId xmlns:p14="http://schemas.microsoft.com/office/powerpoint/2010/main" val="33157033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97280" y="286603"/>
            <a:ext cx="10058400" cy="1107191"/>
          </a:xfrm>
        </p:spPr>
        <p:txBody>
          <a:bodyPr/>
          <a:lstStyle/>
          <a:p>
            <a:r>
              <a:rPr lang="en-US" dirty="0"/>
              <a:t>Subqueries Key Characteristics Cont.</a:t>
            </a:r>
          </a:p>
        </p:txBody>
      </p:sp>
      <p:sp>
        <p:nvSpPr>
          <p:cNvPr id="2" name="Content Placeholder 1"/>
          <p:cNvSpPr>
            <a:spLocks noGrp="1"/>
          </p:cNvSpPr>
          <p:nvPr>
            <p:ph idx="1"/>
          </p:nvPr>
        </p:nvSpPr>
        <p:spPr>
          <a:xfrm>
            <a:off x="1097280" y="1707495"/>
            <a:ext cx="9268143" cy="4724370"/>
          </a:xfrm>
        </p:spPr>
        <p:txBody>
          <a:bodyPr>
            <a:normAutofit/>
          </a:bodyPr>
          <a:lstStyle/>
          <a:p>
            <a:r>
              <a:rPr lang="en-US" dirty="0"/>
              <a:t>WHERE subqueries</a:t>
            </a:r>
          </a:p>
          <a:p>
            <a:pPr lvl="1"/>
            <a:r>
              <a:rPr lang="en-US" dirty="0"/>
              <a:t>Most common type of subquery uses an inner SELECT subquery on the right side of a WHERE comparison expression</a:t>
            </a:r>
          </a:p>
          <a:p>
            <a:r>
              <a:rPr lang="en-US" dirty="0"/>
              <a:t>IN subqueries</a:t>
            </a:r>
          </a:p>
          <a:p>
            <a:pPr lvl="1"/>
            <a:r>
              <a:rPr lang="en-US" dirty="0"/>
              <a:t>IN operator: used to compare a single attribute to a list of values</a:t>
            </a:r>
          </a:p>
          <a:p>
            <a:pPr lvl="1"/>
            <a:r>
              <a:rPr lang="en-US" dirty="0"/>
              <a:t>IN subquery: values are not known beforehand, but can be derived using a query</a:t>
            </a:r>
          </a:p>
          <a:p>
            <a:r>
              <a:rPr lang="en-US" dirty="0"/>
              <a:t>HAVING subqueries </a:t>
            </a:r>
          </a:p>
          <a:p>
            <a:pPr lvl="1"/>
            <a:r>
              <a:rPr lang="en-US" dirty="0"/>
              <a:t>HAVING clause: used to restrict the output of a GROUP BY query by applying conditional criteria to the grouped rows</a:t>
            </a:r>
          </a:p>
          <a:p>
            <a:r>
              <a:rPr lang="en-US" dirty="0"/>
              <a:t>Multirow subquery operators: ALL and ANY</a:t>
            </a:r>
          </a:p>
          <a:p>
            <a:pPr lvl="1"/>
            <a:r>
              <a:rPr lang="en-US" dirty="0"/>
              <a:t>ALL operator compares a single value with a list of values returned by the first subquery using a comparison operator other than equals</a:t>
            </a:r>
          </a:p>
          <a:p>
            <a:pPr lvl="1"/>
            <a:r>
              <a:rPr lang="en-US" dirty="0"/>
              <a:t>ANY operator compares a single value to a list of values and select only the rows greater than or less than any value in the list</a:t>
            </a:r>
          </a:p>
        </p:txBody>
      </p:sp>
    </p:spTree>
    <p:extLst>
      <p:ext uri="{BB962C8B-B14F-4D97-AF65-F5344CB8AC3E}">
        <p14:creationId xmlns:p14="http://schemas.microsoft.com/office/powerpoint/2010/main" val="711825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WHERE Clause Options (1 of 4)</a:t>
            </a:r>
          </a:p>
        </p:txBody>
      </p:sp>
      <p:sp>
        <p:nvSpPr>
          <p:cNvPr id="2" name="Content Placeholder 1"/>
          <p:cNvSpPr>
            <a:spLocks noGrp="1"/>
          </p:cNvSpPr>
          <p:nvPr>
            <p:ph idx="1"/>
          </p:nvPr>
        </p:nvSpPr>
        <p:spPr>
          <a:xfrm>
            <a:off x="1622795" y="1858415"/>
            <a:ext cx="8415338" cy="4047262"/>
          </a:xfrm>
        </p:spPr>
        <p:txBody>
          <a:bodyPr>
            <a:normAutofit/>
          </a:bodyPr>
          <a:lstStyle/>
          <a:p>
            <a:r>
              <a:rPr lang="en-US" dirty="0"/>
              <a:t>Selecting rows with conditional restrictions</a:t>
            </a:r>
          </a:p>
          <a:p>
            <a:pPr lvl="1"/>
            <a:r>
              <a:rPr lang="en-US" dirty="0"/>
              <a:t>WHERE clause is used to add conditional restrictions to the SELECT statement that limit the rows returned by the query</a:t>
            </a:r>
          </a:p>
          <a:p>
            <a:pPr lvl="1"/>
            <a:r>
              <a:rPr lang="en-US" dirty="0"/>
              <a:t>Syntax:</a:t>
            </a:r>
          </a:p>
          <a:p>
            <a:pPr marL="457200" lvl="2" indent="0">
              <a:buNone/>
            </a:pPr>
            <a:r>
              <a:rPr lang="en-US" dirty="0"/>
              <a:t>	SELECT 		</a:t>
            </a:r>
            <a:r>
              <a:rPr lang="en-US" i="1" dirty="0"/>
              <a:t>columnlist</a:t>
            </a:r>
          </a:p>
          <a:p>
            <a:pPr marL="457200" lvl="2" indent="0">
              <a:buNone/>
            </a:pPr>
            <a:r>
              <a:rPr lang="en-US" dirty="0"/>
              <a:t>	FROM 		</a:t>
            </a:r>
            <a:r>
              <a:rPr lang="en-US" i="1" dirty="0"/>
              <a:t>tablelist</a:t>
            </a:r>
          </a:p>
          <a:p>
            <a:pPr marL="457200" lvl="2" indent="0">
              <a:buNone/>
            </a:pPr>
            <a:r>
              <a:rPr lang="en-US" dirty="0"/>
              <a:t>	[WHERE 		</a:t>
            </a:r>
            <a:r>
              <a:rPr lang="en-US" i="1" dirty="0"/>
              <a:t>conditionlist</a:t>
            </a:r>
            <a:r>
              <a:rPr lang="en-US" dirty="0"/>
              <a:t> ]</a:t>
            </a:r>
          </a:p>
          <a:p>
            <a:pPr marL="457200" lvl="2" indent="0">
              <a:buNone/>
            </a:pPr>
            <a:r>
              <a:rPr lang="en-US" dirty="0"/>
              <a:t>	[ORDER BY 	</a:t>
            </a:r>
            <a:r>
              <a:rPr lang="en-US" i="1" dirty="0"/>
              <a:t>columnlist</a:t>
            </a:r>
            <a:r>
              <a:rPr lang="en-US" dirty="0"/>
              <a:t> [ASC | DESC] ];</a:t>
            </a:r>
          </a:p>
          <a:p>
            <a:r>
              <a:rPr lang="en-US" dirty="0"/>
              <a:t>Using comparison operators on character attributes</a:t>
            </a:r>
          </a:p>
          <a:p>
            <a:pPr lvl="1"/>
            <a:r>
              <a:rPr lang="en-US" dirty="0"/>
              <a:t>May be used to place restrictions on character-based attributes</a:t>
            </a:r>
          </a:p>
          <a:p>
            <a:r>
              <a:rPr lang="en-US" dirty="0"/>
              <a:t>Using comparison operators on dates</a:t>
            </a:r>
          </a:p>
          <a:p>
            <a:pPr lvl="1"/>
            <a:r>
              <a:rPr lang="en-US" dirty="0"/>
              <a:t>Date procedures are often more software-specific than other SQL procedures</a:t>
            </a:r>
          </a:p>
        </p:txBody>
      </p:sp>
    </p:spTree>
    <p:extLst>
      <p:ext uri="{BB962C8B-B14F-4D97-AF65-F5344CB8AC3E}">
        <p14:creationId xmlns:p14="http://schemas.microsoft.com/office/powerpoint/2010/main" val="2148507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WHERE Clause Options (2 of 4)</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585957275"/>
              </p:ext>
            </p:extLst>
          </p:nvPr>
        </p:nvGraphicFramePr>
        <p:xfrm>
          <a:off x="1649428" y="1999927"/>
          <a:ext cx="8415338" cy="2966720"/>
        </p:xfrm>
        <a:graphic>
          <a:graphicData uri="http://schemas.openxmlformats.org/drawingml/2006/table">
            <a:tbl>
              <a:tblPr firstRow="1" bandRow="1">
                <a:tableStyleId>{5C22544A-7EE6-4342-B048-85BDC9FD1C3A}</a:tableStyleId>
              </a:tblPr>
              <a:tblGrid>
                <a:gridCol w="4207669">
                  <a:extLst>
                    <a:ext uri="{9D8B030D-6E8A-4147-A177-3AD203B41FA5}">
                      <a16:colId xmlns:a16="http://schemas.microsoft.com/office/drawing/2014/main" val="1711570003"/>
                    </a:ext>
                  </a:extLst>
                </a:gridCol>
                <a:gridCol w="4207669">
                  <a:extLst>
                    <a:ext uri="{9D8B030D-6E8A-4147-A177-3AD203B41FA5}">
                      <a16:colId xmlns:a16="http://schemas.microsoft.com/office/drawing/2014/main" val="3439930902"/>
                    </a:ext>
                  </a:extLst>
                </a:gridCol>
              </a:tblGrid>
              <a:tr h="370840">
                <a:tc>
                  <a:txBody>
                    <a:bodyPr/>
                    <a:lstStyle/>
                    <a:p>
                      <a:r>
                        <a:rPr lang="en-US" dirty="0">
                          <a:solidFill>
                            <a:schemeClr val="bg1"/>
                          </a:solidFill>
                        </a:rPr>
                        <a:t>Comparison Operators</a:t>
                      </a:r>
                    </a:p>
                  </a:txBody>
                  <a:tcPr>
                    <a:solidFill>
                      <a:schemeClr val="accent2"/>
                    </a:solidFill>
                  </a:tcPr>
                </a:tc>
                <a:tc>
                  <a:txBody>
                    <a:bodyPr/>
                    <a:lstStyle/>
                    <a:p>
                      <a:endParaRPr lang="en-US" dirty="0">
                        <a:solidFill>
                          <a:schemeClr val="bg1"/>
                        </a:solidFill>
                      </a:endParaRPr>
                    </a:p>
                  </a:txBody>
                  <a:tcPr>
                    <a:solidFill>
                      <a:schemeClr val="accent2"/>
                    </a:solidFill>
                  </a:tcPr>
                </a:tc>
                <a:extLst>
                  <a:ext uri="{0D108BD9-81ED-4DB2-BD59-A6C34878D82A}">
                    <a16:rowId xmlns:a16="http://schemas.microsoft.com/office/drawing/2014/main" val="614762579"/>
                  </a:ext>
                </a:extLst>
              </a:tr>
              <a:tr h="370840">
                <a:tc>
                  <a:txBody>
                    <a:bodyPr/>
                    <a:lstStyle/>
                    <a:p>
                      <a:r>
                        <a:rPr lang="en-US" b="1" dirty="0">
                          <a:solidFill>
                            <a:schemeClr val="bg1"/>
                          </a:solidFill>
                        </a:rPr>
                        <a:t>Symbol</a:t>
                      </a:r>
                    </a:p>
                  </a:txBody>
                  <a:tcPr>
                    <a:solidFill>
                      <a:schemeClr val="accent2"/>
                    </a:solidFill>
                  </a:tcPr>
                </a:tc>
                <a:tc>
                  <a:txBody>
                    <a:bodyPr/>
                    <a:lstStyle/>
                    <a:p>
                      <a:r>
                        <a:rPr lang="en-US" b="1" dirty="0">
                          <a:solidFill>
                            <a:schemeClr val="bg1"/>
                          </a:solidFill>
                        </a:rPr>
                        <a:t>Meaning</a:t>
                      </a:r>
                    </a:p>
                  </a:txBody>
                  <a:tcPr>
                    <a:solidFill>
                      <a:schemeClr val="accent2"/>
                    </a:solidFill>
                  </a:tcPr>
                </a:tc>
                <a:extLst>
                  <a:ext uri="{0D108BD9-81ED-4DB2-BD59-A6C34878D82A}">
                    <a16:rowId xmlns:a16="http://schemas.microsoft.com/office/drawing/2014/main" val="3206698489"/>
                  </a:ext>
                </a:extLst>
              </a:tr>
              <a:tr h="370840">
                <a:tc>
                  <a:txBody>
                    <a:bodyPr/>
                    <a:lstStyle/>
                    <a:p>
                      <a:r>
                        <a:rPr lang="en-US" dirty="0"/>
                        <a:t>=</a:t>
                      </a:r>
                    </a:p>
                  </a:txBody>
                  <a:tcPr/>
                </a:tc>
                <a:tc>
                  <a:txBody>
                    <a:bodyPr/>
                    <a:lstStyle/>
                    <a:p>
                      <a:r>
                        <a:rPr lang="en-US" dirty="0"/>
                        <a:t>Equal to</a:t>
                      </a:r>
                    </a:p>
                  </a:txBody>
                  <a:tcPr/>
                </a:tc>
                <a:extLst>
                  <a:ext uri="{0D108BD9-81ED-4DB2-BD59-A6C34878D82A}">
                    <a16:rowId xmlns:a16="http://schemas.microsoft.com/office/drawing/2014/main" val="102819959"/>
                  </a:ext>
                </a:extLst>
              </a:tr>
              <a:tr h="370840">
                <a:tc>
                  <a:txBody>
                    <a:bodyPr/>
                    <a:lstStyle/>
                    <a:p>
                      <a:r>
                        <a:rPr lang="en-US" dirty="0"/>
                        <a:t>&lt;</a:t>
                      </a:r>
                    </a:p>
                  </a:txBody>
                  <a:tcPr/>
                </a:tc>
                <a:tc>
                  <a:txBody>
                    <a:bodyPr/>
                    <a:lstStyle/>
                    <a:p>
                      <a:r>
                        <a:rPr lang="en-US" dirty="0"/>
                        <a:t>Less than</a:t>
                      </a:r>
                    </a:p>
                  </a:txBody>
                  <a:tcPr/>
                </a:tc>
                <a:extLst>
                  <a:ext uri="{0D108BD9-81ED-4DB2-BD59-A6C34878D82A}">
                    <a16:rowId xmlns:a16="http://schemas.microsoft.com/office/drawing/2014/main" val="802256158"/>
                  </a:ext>
                </a:extLst>
              </a:tr>
              <a:tr h="370840">
                <a:tc>
                  <a:txBody>
                    <a:bodyPr/>
                    <a:lstStyle/>
                    <a:p>
                      <a:r>
                        <a:rPr lang="en-US" dirty="0"/>
                        <a:t>&lt;=</a:t>
                      </a:r>
                    </a:p>
                  </a:txBody>
                  <a:tcPr/>
                </a:tc>
                <a:tc>
                  <a:txBody>
                    <a:bodyPr/>
                    <a:lstStyle/>
                    <a:p>
                      <a:r>
                        <a:rPr lang="en-US" dirty="0"/>
                        <a:t>Less than or equal to</a:t>
                      </a:r>
                    </a:p>
                  </a:txBody>
                  <a:tcPr/>
                </a:tc>
                <a:extLst>
                  <a:ext uri="{0D108BD9-81ED-4DB2-BD59-A6C34878D82A}">
                    <a16:rowId xmlns:a16="http://schemas.microsoft.com/office/drawing/2014/main" val="3957483890"/>
                  </a:ext>
                </a:extLst>
              </a:tr>
              <a:tr h="370840">
                <a:tc>
                  <a:txBody>
                    <a:bodyPr/>
                    <a:lstStyle/>
                    <a:p>
                      <a:r>
                        <a:rPr lang="en-US" dirty="0"/>
                        <a:t>&gt;</a:t>
                      </a:r>
                    </a:p>
                  </a:txBody>
                  <a:tcPr/>
                </a:tc>
                <a:tc>
                  <a:txBody>
                    <a:bodyPr/>
                    <a:lstStyle/>
                    <a:p>
                      <a:r>
                        <a:rPr lang="en-US" dirty="0"/>
                        <a:t>Greater than</a:t>
                      </a:r>
                    </a:p>
                  </a:txBody>
                  <a:tcPr/>
                </a:tc>
                <a:extLst>
                  <a:ext uri="{0D108BD9-81ED-4DB2-BD59-A6C34878D82A}">
                    <a16:rowId xmlns:a16="http://schemas.microsoft.com/office/drawing/2014/main" val="885260102"/>
                  </a:ext>
                </a:extLst>
              </a:tr>
              <a:tr h="370840">
                <a:tc>
                  <a:txBody>
                    <a:bodyPr/>
                    <a:lstStyle/>
                    <a:p>
                      <a:r>
                        <a:rPr lang="en-US" dirty="0"/>
                        <a:t>&gt;=</a:t>
                      </a:r>
                    </a:p>
                  </a:txBody>
                  <a:tcPr/>
                </a:tc>
                <a:tc>
                  <a:txBody>
                    <a:bodyPr/>
                    <a:lstStyle/>
                    <a:p>
                      <a:r>
                        <a:rPr lang="en-US" dirty="0"/>
                        <a:t>Greater than or equal to</a:t>
                      </a:r>
                    </a:p>
                  </a:txBody>
                  <a:tcPr/>
                </a:tc>
                <a:extLst>
                  <a:ext uri="{0D108BD9-81ED-4DB2-BD59-A6C34878D82A}">
                    <a16:rowId xmlns:a16="http://schemas.microsoft.com/office/drawing/2014/main" val="657066200"/>
                  </a:ext>
                </a:extLst>
              </a:tr>
              <a:tr h="370840">
                <a:tc>
                  <a:txBody>
                    <a:bodyPr/>
                    <a:lstStyle/>
                    <a:p>
                      <a:r>
                        <a:rPr lang="en-US" dirty="0"/>
                        <a:t>&lt;&gt; or !=</a:t>
                      </a:r>
                    </a:p>
                  </a:txBody>
                  <a:tcPr/>
                </a:tc>
                <a:tc>
                  <a:txBody>
                    <a:bodyPr/>
                    <a:lstStyle/>
                    <a:p>
                      <a:r>
                        <a:rPr lang="en-US" dirty="0"/>
                        <a:t>Not equal to</a:t>
                      </a:r>
                    </a:p>
                  </a:txBody>
                  <a:tcPr/>
                </a:tc>
                <a:extLst>
                  <a:ext uri="{0D108BD9-81ED-4DB2-BD59-A6C34878D82A}">
                    <a16:rowId xmlns:a16="http://schemas.microsoft.com/office/drawing/2014/main" val="3407626313"/>
                  </a:ext>
                </a:extLst>
              </a:tr>
            </a:tbl>
          </a:graphicData>
        </a:graphic>
      </p:graphicFrame>
    </p:spTree>
    <p:extLst>
      <p:ext uri="{BB962C8B-B14F-4D97-AF65-F5344CB8AC3E}">
        <p14:creationId xmlns:p14="http://schemas.microsoft.com/office/powerpoint/2010/main" val="835834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WHERE Clause Options (3 of 4)</a:t>
            </a:r>
          </a:p>
        </p:txBody>
      </p:sp>
      <p:sp>
        <p:nvSpPr>
          <p:cNvPr id="2" name="Content Placeholder 1"/>
          <p:cNvSpPr>
            <a:spLocks noGrp="1"/>
          </p:cNvSpPr>
          <p:nvPr>
            <p:ph idx="1"/>
          </p:nvPr>
        </p:nvSpPr>
        <p:spPr>
          <a:xfrm>
            <a:off x="1516262" y="1840660"/>
            <a:ext cx="8415338" cy="4047262"/>
          </a:xfrm>
        </p:spPr>
        <p:txBody>
          <a:bodyPr>
            <a:normAutofit/>
          </a:bodyPr>
          <a:lstStyle/>
          <a:p>
            <a:r>
              <a:rPr lang="en-US" dirty="0"/>
              <a:t>Selecting rows with conditional restrictions</a:t>
            </a:r>
          </a:p>
          <a:p>
            <a:pPr lvl="1"/>
            <a:r>
              <a:rPr lang="en-US" dirty="0"/>
              <a:t>WHERE clause is used to add conditional restrictions to the SELECT statement that limit the rows returned by the query</a:t>
            </a:r>
          </a:p>
          <a:p>
            <a:pPr lvl="1"/>
            <a:r>
              <a:rPr lang="en-US" dirty="0"/>
              <a:t>Syntax:</a:t>
            </a:r>
          </a:p>
          <a:p>
            <a:pPr marL="457200" lvl="2" indent="0">
              <a:buNone/>
            </a:pPr>
            <a:r>
              <a:rPr lang="en-US" dirty="0"/>
              <a:t>	SELECT 		</a:t>
            </a:r>
            <a:r>
              <a:rPr lang="en-US" i="1" dirty="0"/>
              <a:t>columnlist</a:t>
            </a:r>
          </a:p>
          <a:p>
            <a:pPr marL="457200" lvl="2" indent="0">
              <a:buNone/>
            </a:pPr>
            <a:r>
              <a:rPr lang="en-US" dirty="0"/>
              <a:t>	FROM 		</a:t>
            </a:r>
            <a:r>
              <a:rPr lang="en-US" i="1" dirty="0"/>
              <a:t>tablelist</a:t>
            </a:r>
          </a:p>
          <a:p>
            <a:pPr marL="457200" lvl="2" indent="0">
              <a:buNone/>
            </a:pPr>
            <a:r>
              <a:rPr lang="en-US" dirty="0"/>
              <a:t>	[WHERE 		</a:t>
            </a:r>
            <a:r>
              <a:rPr lang="en-US" i="1" dirty="0"/>
              <a:t>conditionlist</a:t>
            </a:r>
            <a:r>
              <a:rPr lang="en-US" dirty="0"/>
              <a:t> ]</a:t>
            </a:r>
          </a:p>
          <a:p>
            <a:pPr marL="457200" lvl="2" indent="0">
              <a:buNone/>
            </a:pPr>
            <a:r>
              <a:rPr lang="en-US" dirty="0"/>
              <a:t>	[ORDER BY 	</a:t>
            </a:r>
            <a:r>
              <a:rPr lang="en-US" i="1" dirty="0"/>
              <a:t>columnlist</a:t>
            </a:r>
            <a:r>
              <a:rPr lang="en-US" dirty="0"/>
              <a:t> [ASC | DESC] ];</a:t>
            </a:r>
          </a:p>
          <a:p>
            <a:r>
              <a:rPr lang="en-US" dirty="0"/>
              <a:t>Using comparison operators on character attributes</a:t>
            </a:r>
          </a:p>
          <a:p>
            <a:pPr lvl="1"/>
            <a:r>
              <a:rPr lang="en-US" dirty="0"/>
              <a:t>May be used to place restrictions on character-based attributes</a:t>
            </a:r>
          </a:p>
          <a:p>
            <a:r>
              <a:rPr lang="en-US" dirty="0"/>
              <a:t>Using comparison operators on dates</a:t>
            </a:r>
          </a:p>
          <a:p>
            <a:pPr lvl="1"/>
            <a:r>
              <a:rPr lang="en-US" dirty="0"/>
              <a:t>Date procedures are often more software-specific than other SQL procedures</a:t>
            </a:r>
          </a:p>
        </p:txBody>
      </p:sp>
    </p:spTree>
    <p:extLst>
      <p:ext uri="{BB962C8B-B14F-4D97-AF65-F5344CB8AC3E}">
        <p14:creationId xmlns:p14="http://schemas.microsoft.com/office/powerpoint/2010/main" val="2121783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97280" y="286603"/>
            <a:ext cx="10058400" cy="1169335"/>
          </a:xfrm>
        </p:spPr>
        <p:txBody>
          <a:bodyPr/>
          <a:lstStyle/>
          <a:p>
            <a:r>
              <a:rPr lang="en-US" dirty="0"/>
              <a:t>WHERE Clause Options (4 of 4)</a:t>
            </a:r>
          </a:p>
        </p:txBody>
      </p:sp>
      <p:sp>
        <p:nvSpPr>
          <p:cNvPr id="2" name="Content Placeholder 1"/>
          <p:cNvSpPr>
            <a:spLocks noGrp="1"/>
          </p:cNvSpPr>
          <p:nvPr>
            <p:ph idx="1"/>
          </p:nvPr>
        </p:nvSpPr>
        <p:spPr>
          <a:xfrm>
            <a:off x="1889125" y="1802167"/>
            <a:ext cx="7858557" cy="4057095"/>
          </a:xfrm>
        </p:spPr>
        <p:txBody>
          <a:bodyPr>
            <a:normAutofit fontScale="92500" lnSpcReduction="20000"/>
          </a:bodyPr>
          <a:lstStyle/>
          <a:p>
            <a:r>
              <a:rPr lang="en-US" dirty="0"/>
              <a:t>Logical operators: AND, OR, and NOT</a:t>
            </a:r>
          </a:p>
          <a:p>
            <a:pPr lvl="1"/>
            <a:r>
              <a:rPr lang="en-US" dirty="0"/>
              <a:t>SQL allows you to include multiple conditions in a query through the use of these logical operators</a:t>
            </a:r>
          </a:p>
          <a:p>
            <a:pPr lvl="1"/>
            <a:r>
              <a:rPr lang="en-US" dirty="0"/>
              <a:t>Boolean algebra is dedicated to the use of logical operators</a:t>
            </a:r>
          </a:p>
          <a:p>
            <a:r>
              <a:rPr lang="en-US" dirty="0"/>
              <a:t>Old-style joins</a:t>
            </a:r>
          </a:p>
          <a:p>
            <a:pPr lvl="1"/>
            <a:r>
              <a:rPr lang="en-US" dirty="0"/>
              <a:t>Generally not recommended</a:t>
            </a:r>
          </a:p>
          <a:p>
            <a:pPr lvl="2"/>
            <a:r>
              <a:rPr lang="en-US" dirty="0"/>
              <a:t>Make complex queries more difficult to maintain</a:t>
            </a:r>
          </a:p>
          <a:p>
            <a:pPr lvl="2"/>
            <a:r>
              <a:rPr lang="en-US" dirty="0"/>
              <a:t>Susceptible to undetected errors</a:t>
            </a:r>
          </a:p>
          <a:p>
            <a:r>
              <a:rPr lang="en-US" dirty="0"/>
              <a:t>Special operators</a:t>
            </a:r>
          </a:p>
          <a:p>
            <a:pPr lvl="1"/>
            <a:r>
              <a:rPr lang="en-US" dirty="0"/>
              <a:t>BETWEEN </a:t>
            </a:r>
          </a:p>
          <a:p>
            <a:pPr lvl="1"/>
            <a:r>
              <a:rPr lang="en-US" dirty="0"/>
              <a:t>IN</a:t>
            </a:r>
          </a:p>
          <a:p>
            <a:pPr lvl="1"/>
            <a:r>
              <a:rPr lang="en-US" dirty="0"/>
              <a:t>LIKE </a:t>
            </a:r>
          </a:p>
          <a:p>
            <a:pPr lvl="1"/>
            <a:r>
              <a:rPr lang="en-US" dirty="0"/>
              <a:t>IS NULL </a:t>
            </a:r>
          </a:p>
          <a:p>
            <a:pPr lvl="1"/>
            <a:r>
              <a:rPr lang="en-US" dirty="0"/>
              <a:t>NOT</a:t>
            </a:r>
          </a:p>
        </p:txBody>
      </p:sp>
    </p:spTree>
    <p:extLst>
      <p:ext uri="{BB962C8B-B14F-4D97-AF65-F5344CB8AC3E}">
        <p14:creationId xmlns:p14="http://schemas.microsoft.com/office/powerpoint/2010/main" val="1579288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Aggregate Processing (1 of 3)</a:t>
            </a:r>
          </a:p>
        </p:txBody>
      </p:sp>
      <p:sp>
        <p:nvSpPr>
          <p:cNvPr id="2" name="Content Placeholder 1"/>
          <p:cNvSpPr>
            <a:spLocks noGrp="1"/>
          </p:cNvSpPr>
          <p:nvPr>
            <p:ph idx="1"/>
          </p:nvPr>
        </p:nvSpPr>
        <p:spPr>
          <a:xfrm>
            <a:off x="1918811" y="1920559"/>
            <a:ext cx="8415338" cy="4054113"/>
          </a:xfrm>
        </p:spPr>
        <p:txBody>
          <a:bodyPr>
            <a:normAutofit lnSpcReduction="10000"/>
          </a:bodyPr>
          <a:lstStyle/>
          <a:p>
            <a:r>
              <a:rPr lang="en-US" sz="1800" dirty="0"/>
              <a:t>Takes a collection of rows and reduces it to a single row</a:t>
            </a:r>
          </a:p>
          <a:p>
            <a:pPr lvl="1"/>
            <a:r>
              <a:rPr lang="en-US" sz="1600" dirty="0"/>
              <a:t>SQL provides useful aggregate functions that count, find minimum and maximum values, calculate averages, etc.</a:t>
            </a:r>
          </a:p>
          <a:p>
            <a:r>
              <a:rPr lang="en-US" sz="1800" dirty="0"/>
              <a:t>Aggregate functions</a:t>
            </a:r>
          </a:p>
          <a:p>
            <a:pPr lvl="1"/>
            <a:r>
              <a:rPr lang="en-US" sz="1600" dirty="0"/>
              <a:t>Count</a:t>
            </a:r>
          </a:p>
          <a:p>
            <a:pPr lvl="1"/>
            <a:r>
              <a:rPr lang="en-US" sz="1600" dirty="0"/>
              <a:t>MIN and MAX</a:t>
            </a:r>
          </a:p>
          <a:p>
            <a:pPr lvl="1"/>
            <a:r>
              <a:rPr lang="en-US" sz="1600" dirty="0"/>
              <a:t>SUM and AVG</a:t>
            </a:r>
          </a:p>
          <a:p>
            <a:r>
              <a:rPr lang="en-US" sz="1800" dirty="0"/>
              <a:t>Grouping data</a:t>
            </a:r>
          </a:p>
          <a:p>
            <a:pPr lvl="1"/>
            <a:r>
              <a:rPr lang="en-US" sz="1600" dirty="0"/>
              <a:t>GROUP BY clause syntax: </a:t>
            </a:r>
          </a:p>
          <a:p>
            <a:pPr marL="457200" lvl="2" indent="0">
              <a:buNone/>
            </a:pPr>
            <a:r>
              <a:rPr lang="en-US" sz="1200" dirty="0"/>
              <a:t>	SELECT		</a:t>
            </a:r>
            <a:r>
              <a:rPr lang="en-US" sz="1200" i="1" dirty="0"/>
              <a:t> columnlist</a:t>
            </a:r>
          </a:p>
          <a:p>
            <a:pPr marL="457200" lvl="2" indent="0">
              <a:buNone/>
            </a:pPr>
            <a:r>
              <a:rPr lang="en-US" sz="1200" dirty="0"/>
              <a:t>	FROM 		</a:t>
            </a:r>
            <a:r>
              <a:rPr lang="en-US" sz="1200" i="1" dirty="0"/>
              <a:t> tablelist</a:t>
            </a:r>
          </a:p>
          <a:p>
            <a:pPr marL="457200" lvl="2" indent="0">
              <a:buNone/>
            </a:pPr>
            <a:r>
              <a:rPr lang="en-US" sz="1200" dirty="0"/>
              <a:t>	[WHERE 	 	 </a:t>
            </a:r>
            <a:r>
              <a:rPr lang="en-US" sz="1200" i="1" dirty="0"/>
              <a:t>conditionlist</a:t>
            </a:r>
            <a:r>
              <a:rPr lang="en-US" sz="1200" dirty="0"/>
              <a:t> ]</a:t>
            </a:r>
          </a:p>
          <a:p>
            <a:pPr marL="457200" lvl="2" indent="0">
              <a:buNone/>
            </a:pPr>
            <a:r>
              <a:rPr lang="en-US" sz="1200" dirty="0"/>
              <a:t>	[GROUP BY	</a:t>
            </a:r>
            <a:r>
              <a:rPr lang="en-US" sz="1200" i="1" dirty="0"/>
              <a:t> columnlist </a:t>
            </a:r>
            <a:r>
              <a:rPr lang="en-US" sz="1200" dirty="0"/>
              <a:t>]</a:t>
            </a:r>
          </a:p>
          <a:p>
            <a:pPr marL="457200" lvl="2" indent="0">
              <a:buNone/>
            </a:pPr>
            <a:r>
              <a:rPr lang="en-US" sz="1200" dirty="0"/>
              <a:t>	[ORDER BY 	</a:t>
            </a:r>
            <a:r>
              <a:rPr lang="en-US" sz="1200" i="1" dirty="0"/>
              <a:t> columnlist </a:t>
            </a:r>
            <a:r>
              <a:rPr lang="en-US" sz="1200" dirty="0"/>
              <a:t>[ASC | DESC] ];</a:t>
            </a:r>
          </a:p>
        </p:txBody>
      </p:sp>
    </p:spTree>
    <p:extLst>
      <p:ext uri="{BB962C8B-B14F-4D97-AF65-F5344CB8AC3E}">
        <p14:creationId xmlns:p14="http://schemas.microsoft.com/office/powerpoint/2010/main" val="3064335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Aggregate Processing (2 of 3)</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958831003"/>
              </p:ext>
            </p:extLst>
          </p:nvPr>
        </p:nvGraphicFramePr>
        <p:xfrm>
          <a:off x="1888331" y="1991049"/>
          <a:ext cx="8415338" cy="3403600"/>
        </p:xfrm>
        <a:graphic>
          <a:graphicData uri="http://schemas.openxmlformats.org/drawingml/2006/table">
            <a:tbl>
              <a:tblPr firstRow="1" bandRow="1">
                <a:tableStyleId>{5C22544A-7EE6-4342-B048-85BDC9FD1C3A}</a:tableStyleId>
              </a:tblPr>
              <a:tblGrid>
                <a:gridCol w="2911475">
                  <a:extLst>
                    <a:ext uri="{9D8B030D-6E8A-4147-A177-3AD203B41FA5}">
                      <a16:colId xmlns:a16="http://schemas.microsoft.com/office/drawing/2014/main" val="3054742000"/>
                    </a:ext>
                  </a:extLst>
                </a:gridCol>
                <a:gridCol w="5503863">
                  <a:extLst>
                    <a:ext uri="{9D8B030D-6E8A-4147-A177-3AD203B41FA5}">
                      <a16:colId xmlns:a16="http://schemas.microsoft.com/office/drawing/2014/main" val="3870173058"/>
                    </a:ext>
                  </a:extLst>
                </a:gridCol>
              </a:tblGrid>
              <a:tr h="370840">
                <a:tc>
                  <a:txBody>
                    <a:bodyPr/>
                    <a:lstStyle/>
                    <a:p>
                      <a:r>
                        <a:rPr lang="en-US" dirty="0">
                          <a:solidFill>
                            <a:schemeClr val="bg1"/>
                          </a:solidFill>
                        </a:rPr>
                        <a:t>Some Basic SQL Aggregate Functions</a:t>
                      </a:r>
                    </a:p>
                  </a:txBody>
                  <a:tcPr>
                    <a:solidFill>
                      <a:schemeClr val="accent2"/>
                    </a:solidFill>
                  </a:tcPr>
                </a:tc>
                <a:tc>
                  <a:txBody>
                    <a:bodyPr/>
                    <a:lstStyle/>
                    <a:p>
                      <a:endParaRPr lang="en-US" dirty="0">
                        <a:solidFill>
                          <a:schemeClr val="bg1"/>
                        </a:solidFill>
                      </a:endParaRPr>
                    </a:p>
                  </a:txBody>
                  <a:tcPr>
                    <a:solidFill>
                      <a:schemeClr val="accent2"/>
                    </a:solidFill>
                  </a:tcPr>
                </a:tc>
                <a:extLst>
                  <a:ext uri="{0D108BD9-81ED-4DB2-BD59-A6C34878D82A}">
                    <a16:rowId xmlns:a16="http://schemas.microsoft.com/office/drawing/2014/main" val="732806157"/>
                  </a:ext>
                </a:extLst>
              </a:tr>
              <a:tr h="370840">
                <a:tc>
                  <a:txBody>
                    <a:bodyPr/>
                    <a:lstStyle/>
                    <a:p>
                      <a:r>
                        <a:rPr lang="en-US" b="1" dirty="0">
                          <a:solidFill>
                            <a:schemeClr val="bg1"/>
                          </a:solidFill>
                        </a:rPr>
                        <a:t>Function</a:t>
                      </a:r>
                    </a:p>
                  </a:txBody>
                  <a:tcPr>
                    <a:solidFill>
                      <a:schemeClr val="accent2"/>
                    </a:solidFill>
                  </a:tcPr>
                </a:tc>
                <a:tc>
                  <a:txBody>
                    <a:bodyPr/>
                    <a:lstStyle/>
                    <a:p>
                      <a:r>
                        <a:rPr lang="en-US" b="1" dirty="0">
                          <a:solidFill>
                            <a:schemeClr val="bg1"/>
                          </a:solidFill>
                        </a:rPr>
                        <a:t>Output</a:t>
                      </a:r>
                    </a:p>
                  </a:txBody>
                  <a:tcPr>
                    <a:solidFill>
                      <a:schemeClr val="accent2"/>
                    </a:solidFill>
                  </a:tcPr>
                </a:tc>
                <a:extLst>
                  <a:ext uri="{0D108BD9-81ED-4DB2-BD59-A6C34878D82A}">
                    <a16:rowId xmlns:a16="http://schemas.microsoft.com/office/drawing/2014/main" val="949993856"/>
                  </a:ext>
                </a:extLst>
              </a:tr>
              <a:tr h="370840">
                <a:tc>
                  <a:txBody>
                    <a:bodyPr/>
                    <a:lstStyle/>
                    <a:p>
                      <a:r>
                        <a:rPr lang="en-US" dirty="0"/>
                        <a:t>COUNT</a:t>
                      </a:r>
                    </a:p>
                  </a:txBody>
                  <a:tcPr/>
                </a:tc>
                <a:tc>
                  <a:txBody>
                    <a:bodyPr/>
                    <a:lstStyle/>
                    <a:p>
                      <a:r>
                        <a:rPr lang="en-US" dirty="0"/>
                        <a:t>The number of rows containing non-null values</a:t>
                      </a:r>
                    </a:p>
                  </a:txBody>
                  <a:tcPr/>
                </a:tc>
                <a:extLst>
                  <a:ext uri="{0D108BD9-81ED-4DB2-BD59-A6C34878D82A}">
                    <a16:rowId xmlns:a16="http://schemas.microsoft.com/office/drawing/2014/main" val="3779870178"/>
                  </a:ext>
                </a:extLst>
              </a:tr>
              <a:tr h="370840">
                <a:tc>
                  <a:txBody>
                    <a:bodyPr/>
                    <a:lstStyle/>
                    <a:p>
                      <a:r>
                        <a:rPr lang="en-US" dirty="0"/>
                        <a:t>MIN</a:t>
                      </a:r>
                    </a:p>
                  </a:txBody>
                  <a:tcPr/>
                </a:tc>
                <a:tc>
                  <a:txBody>
                    <a:bodyPr/>
                    <a:lstStyle/>
                    <a:p>
                      <a:r>
                        <a:rPr lang="en-US" dirty="0"/>
                        <a:t>The minimum attribute value encountered in a given column</a:t>
                      </a:r>
                    </a:p>
                  </a:txBody>
                  <a:tcPr/>
                </a:tc>
                <a:extLst>
                  <a:ext uri="{0D108BD9-81ED-4DB2-BD59-A6C34878D82A}">
                    <a16:rowId xmlns:a16="http://schemas.microsoft.com/office/drawing/2014/main" val="2489712408"/>
                  </a:ext>
                </a:extLst>
              </a:tr>
              <a:tr h="370840">
                <a:tc>
                  <a:txBody>
                    <a:bodyPr/>
                    <a:lstStyle/>
                    <a:p>
                      <a:r>
                        <a:rPr lang="en-US" dirty="0"/>
                        <a:t>MAX</a:t>
                      </a:r>
                    </a:p>
                  </a:txBody>
                  <a:tcPr/>
                </a:tc>
                <a:tc>
                  <a:txBody>
                    <a:bodyPr/>
                    <a:lstStyle/>
                    <a:p>
                      <a:r>
                        <a:rPr lang="en-US" dirty="0"/>
                        <a:t>The maximum attribute value encountered in a given column</a:t>
                      </a:r>
                    </a:p>
                  </a:txBody>
                  <a:tcPr/>
                </a:tc>
                <a:extLst>
                  <a:ext uri="{0D108BD9-81ED-4DB2-BD59-A6C34878D82A}">
                    <a16:rowId xmlns:a16="http://schemas.microsoft.com/office/drawing/2014/main" val="3704912405"/>
                  </a:ext>
                </a:extLst>
              </a:tr>
              <a:tr h="370840">
                <a:tc>
                  <a:txBody>
                    <a:bodyPr/>
                    <a:lstStyle/>
                    <a:p>
                      <a:r>
                        <a:rPr lang="en-US" dirty="0"/>
                        <a:t>SUM</a:t>
                      </a:r>
                    </a:p>
                  </a:txBody>
                  <a:tcPr/>
                </a:tc>
                <a:tc>
                  <a:txBody>
                    <a:bodyPr/>
                    <a:lstStyle/>
                    <a:p>
                      <a:r>
                        <a:rPr lang="en-US" dirty="0"/>
                        <a:t>The sum of all values for a given column</a:t>
                      </a:r>
                    </a:p>
                  </a:txBody>
                  <a:tcPr/>
                </a:tc>
                <a:extLst>
                  <a:ext uri="{0D108BD9-81ED-4DB2-BD59-A6C34878D82A}">
                    <a16:rowId xmlns:a16="http://schemas.microsoft.com/office/drawing/2014/main" val="2671297625"/>
                  </a:ext>
                </a:extLst>
              </a:tr>
              <a:tr h="370840">
                <a:tc>
                  <a:txBody>
                    <a:bodyPr/>
                    <a:lstStyle/>
                    <a:p>
                      <a:r>
                        <a:rPr lang="en-US" dirty="0"/>
                        <a:t>AVG</a:t>
                      </a:r>
                    </a:p>
                  </a:txBody>
                  <a:tcPr/>
                </a:tc>
                <a:tc>
                  <a:txBody>
                    <a:bodyPr/>
                    <a:lstStyle/>
                    <a:p>
                      <a:r>
                        <a:rPr lang="en-US" dirty="0"/>
                        <a:t>The arithmetic mean (average) for a specified column</a:t>
                      </a:r>
                    </a:p>
                  </a:txBody>
                  <a:tcPr/>
                </a:tc>
                <a:extLst>
                  <a:ext uri="{0D108BD9-81ED-4DB2-BD59-A6C34878D82A}">
                    <a16:rowId xmlns:a16="http://schemas.microsoft.com/office/drawing/2014/main" val="2311321524"/>
                  </a:ext>
                </a:extLst>
              </a:tr>
            </a:tbl>
          </a:graphicData>
        </a:graphic>
      </p:graphicFrame>
    </p:spTree>
    <p:extLst>
      <p:ext uri="{BB962C8B-B14F-4D97-AF65-F5344CB8AC3E}">
        <p14:creationId xmlns:p14="http://schemas.microsoft.com/office/powerpoint/2010/main" val="1579555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Aggregate Processing (3 of 3)</a:t>
            </a:r>
          </a:p>
        </p:txBody>
      </p:sp>
      <p:sp>
        <p:nvSpPr>
          <p:cNvPr id="2" name="Content Placeholder 1"/>
          <p:cNvSpPr>
            <a:spLocks noGrp="1"/>
          </p:cNvSpPr>
          <p:nvPr>
            <p:ph idx="1"/>
          </p:nvPr>
        </p:nvSpPr>
        <p:spPr>
          <a:xfrm>
            <a:off x="1888331" y="2302299"/>
            <a:ext cx="8415338" cy="3011594"/>
          </a:xfrm>
        </p:spPr>
        <p:txBody>
          <a:bodyPr>
            <a:normAutofit/>
          </a:bodyPr>
          <a:lstStyle/>
          <a:p>
            <a:r>
              <a:rPr lang="en-US" dirty="0"/>
              <a:t>HAVING clause</a:t>
            </a:r>
          </a:p>
          <a:p>
            <a:pPr lvl="1"/>
            <a:r>
              <a:rPr lang="en-US" dirty="0"/>
              <a:t>Operates very much like the WHERE clause in the SELECT statement</a:t>
            </a:r>
          </a:p>
          <a:p>
            <a:pPr lvl="1"/>
            <a:r>
              <a:rPr lang="en-US" dirty="0"/>
              <a:t>HAVING clause is applied to the output of a GROUP BY operation</a:t>
            </a:r>
          </a:p>
          <a:p>
            <a:pPr lvl="1"/>
            <a:r>
              <a:rPr lang="en-US" dirty="0"/>
              <a:t>Syntax:</a:t>
            </a:r>
          </a:p>
          <a:p>
            <a:pPr marL="457200" lvl="2" indent="0">
              <a:buNone/>
            </a:pPr>
            <a:r>
              <a:rPr lang="en-US" dirty="0"/>
              <a:t>	SELECT 		</a:t>
            </a:r>
            <a:r>
              <a:rPr lang="en-US" i="1" dirty="0"/>
              <a:t>columnlist</a:t>
            </a:r>
          </a:p>
          <a:p>
            <a:pPr marL="457200" lvl="2" indent="0">
              <a:buNone/>
            </a:pPr>
            <a:r>
              <a:rPr lang="en-US" dirty="0"/>
              <a:t>	FROM 		</a:t>
            </a:r>
            <a:r>
              <a:rPr lang="en-US" i="1" dirty="0"/>
              <a:t>tablelist</a:t>
            </a:r>
          </a:p>
          <a:p>
            <a:pPr marL="457200" lvl="2" indent="0">
              <a:buNone/>
            </a:pPr>
            <a:r>
              <a:rPr lang="en-US" dirty="0"/>
              <a:t>	[WHERE 		</a:t>
            </a:r>
            <a:r>
              <a:rPr lang="en-US" i="1" dirty="0"/>
              <a:t>conditionlist</a:t>
            </a:r>
            <a:r>
              <a:rPr lang="en-US" dirty="0"/>
              <a:t> ]</a:t>
            </a:r>
          </a:p>
          <a:p>
            <a:pPr marL="457200" lvl="2" indent="0">
              <a:buNone/>
            </a:pPr>
            <a:r>
              <a:rPr lang="en-US" dirty="0"/>
              <a:t>	[GROUP BY 	</a:t>
            </a:r>
            <a:r>
              <a:rPr lang="en-US" i="1" dirty="0"/>
              <a:t>columnlist </a:t>
            </a:r>
            <a:r>
              <a:rPr lang="en-US" dirty="0"/>
              <a:t>]</a:t>
            </a:r>
          </a:p>
          <a:p>
            <a:pPr marL="457200" lvl="2" indent="0">
              <a:buNone/>
            </a:pPr>
            <a:r>
              <a:rPr lang="en-US" dirty="0"/>
              <a:t>	[HAVING 		</a:t>
            </a:r>
            <a:r>
              <a:rPr lang="en-US" i="1" dirty="0"/>
              <a:t>conditionlist</a:t>
            </a:r>
            <a:r>
              <a:rPr lang="en-US" dirty="0"/>
              <a:t> ]</a:t>
            </a:r>
          </a:p>
          <a:p>
            <a:pPr marL="457200" lvl="2" indent="0">
              <a:buNone/>
            </a:pPr>
            <a:r>
              <a:rPr lang="en-US" dirty="0"/>
              <a:t>	[ORDER BY 	</a:t>
            </a:r>
            <a:r>
              <a:rPr lang="en-US" i="1" dirty="0"/>
              <a:t>columnlist</a:t>
            </a:r>
            <a:r>
              <a:rPr lang="en-US" dirty="0"/>
              <a:t> [ASC | DESC] ];</a:t>
            </a:r>
          </a:p>
        </p:txBody>
      </p:sp>
    </p:spTree>
    <p:extLst>
      <p:ext uri="{BB962C8B-B14F-4D97-AF65-F5344CB8AC3E}">
        <p14:creationId xmlns:p14="http://schemas.microsoft.com/office/powerpoint/2010/main" val="2076551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A5AC6-20D8-4421-B12A-1F23E307CD01}"/>
              </a:ext>
            </a:extLst>
          </p:cNvPr>
          <p:cNvSpPr>
            <a:spLocks noGrp="1"/>
          </p:cNvSpPr>
          <p:nvPr>
            <p:ph type="title"/>
          </p:nvPr>
        </p:nvSpPr>
        <p:spPr/>
        <p:txBody>
          <a:bodyPr/>
          <a:lstStyle/>
          <a:p>
            <a:r>
              <a:rPr lang="en-US" dirty="0"/>
              <a:t>What is a subquery?</a:t>
            </a:r>
          </a:p>
        </p:txBody>
      </p:sp>
      <p:sp>
        <p:nvSpPr>
          <p:cNvPr id="3" name="Content Placeholder 2">
            <a:extLst>
              <a:ext uri="{FF2B5EF4-FFF2-40B4-BE49-F238E27FC236}">
                <a16:creationId xmlns:a16="http://schemas.microsoft.com/office/drawing/2014/main" id="{0AD672C8-3E88-4903-BA52-D136B0F5B8FD}"/>
              </a:ext>
            </a:extLst>
          </p:cNvPr>
          <p:cNvSpPr>
            <a:spLocks noGrp="1"/>
          </p:cNvSpPr>
          <p:nvPr>
            <p:ph idx="1"/>
          </p:nvPr>
        </p:nvSpPr>
        <p:spPr/>
        <p:txBody>
          <a:bodyPr>
            <a:normAutofit/>
          </a:bodyPr>
          <a:lstStyle/>
          <a:p>
            <a:pPr>
              <a:buFont typeface="Wingdings" panose="05000000000000000000" pitchFamily="2" charset="2"/>
              <a:buChar char="§"/>
            </a:pPr>
            <a:r>
              <a:rPr lang="en-US" b="0" i="0" dirty="0">
                <a:effectLst/>
                <a:latin typeface="Roboto"/>
              </a:rPr>
              <a:t>A Subquery or Inner query or Nested query is a query within SQL query and embedded within the WHERE clause. </a:t>
            </a:r>
          </a:p>
          <a:p>
            <a:pPr>
              <a:buFont typeface="Wingdings" panose="05000000000000000000" pitchFamily="2" charset="2"/>
              <a:buChar char="§"/>
            </a:pPr>
            <a:r>
              <a:rPr lang="en-US" b="0" i="0" dirty="0">
                <a:effectLst/>
                <a:latin typeface="Roboto"/>
              </a:rPr>
              <a:t>A Subquery is a SELECT statement that is embedded in a clause of another SQL statement. </a:t>
            </a:r>
          </a:p>
          <a:p>
            <a:pPr>
              <a:buFont typeface="Wingdings" panose="05000000000000000000" pitchFamily="2" charset="2"/>
              <a:buChar char="§"/>
            </a:pPr>
            <a:r>
              <a:rPr lang="en-US" b="0" i="0" dirty="0">
                <a:effectLst/>
                <a:latin typeface="Roboto"/>
              </a:rPr>
              <a:t>They can be very useful to select rows from a table with a condition that depends on the data in the same or another table. </a:t>
            </a:r>
          </a:p>
          <a:p>
            <a:pPr>
              <a:buFont typeface="Wingdings" panose="05000000000000000000" pitchFamily="2" charset="2"/>
              <a:buChar char="§"/>
            </a:pPr>
            <a:r>
              <a:rPr lang="en-US" b="0" i="0" dirty="0">
                <a:effectLst/>
                <a:latin typeface="Roboto"/>
              </a:rPr>
              <a:t>A Subquery is used to return data that will be used in the main query as a condition to further restrict the data to be retrieved. </a:t>
            </a:r>
          </a:p>
          <a:p>
            <a:pPr>
              <a:buFont typeface="Wingdings" panose="05000000000000000000" pitchFamily="2" charset="2"/>
              <a:buChar char="§"/>
            </a:pPr>
            <a:r>
              <a:rPr lang="en-US" b="0" i="0" dirty="0">
                <a:effectLst/>
                <a:latin typeface="Roboto"/>
              </a:rPr>
              <a:t>The subquery can be placed in the following SQL clauses they are WHERE clause, HAVING clause, FROM clause.</a:t>
            </a:r>
            <a:endParaRPr lang="en-US" dirty="0"/>
          </a:p>
        </p:txBody>
      </p:sp>
    </p:spTree>
    <p:extLst>
      <p:ext uri="{BB962C8B-B14F-4D97-AF65-F5344CB8AC3E}">
        <p14:creationId xmlns:p14="http://schemas.microsoft.com/office/powerpoint/2010/main" val="3459271498"/>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19</TotalTime>
  <Words>1391</Words>
  <Application>Microsoft Office PowerPoint</Application>
  <PresentationFormat>Widescreen</PresentationFormat>
  <Paragraphs>166</Paragraphs>
  <Slides>16</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Calibri</vt:lpstr>
      <vt:lpstr>Calibri Light</vt:lpstr>
      <vt:lpstr>Roboto</vt:lpstr>
      <vt:lpstr>Tahoma</vt:lpstr>
      <vt:lpstr>Times New Roman</vt:lpstr>
      <vt:lpstr>Wingdings</vt:lpstr>
      <vt:lpstr>Wingdings 2</vt:lpstr>
      <vt:lpstr>Retrospect</vt:lpstr>
      <vt:lpstr>Exam Review</vt:lpstr>
      <vt:lpstr>WHERE Clause Options (1 of 4)</vt:lpstr>
      <vt:lpstr>WHERE Clause Options (2 of 4)</vt:lpstr>
      <vt:lpstr>WHERE Clause Options (3 of 4)</vt:lpstr>
      <vt:lpstr>WHERE Clause Options (4 of 4)</vt:lpstr>
      <vt:lpstr>Aggregate Processing (1 of 3)</vt:lpstr>
      <vt:lpstr>Aggregate Processing (2 of 3)</vt:lpstr>
      <vt:lpstr>Aggregate Processing (3 of 3)</vt:lpstr>
      <vt:lpstr>What is a subquery?</vt:lpstr>
      <vt:lpstr>Processing Multiple Tables  Using Subqueries</vt:lpstr>
      <vt:lpstr>Subquery Example</vt:lpstr>
      <vt:lpstr>Join vs. Subquery </vt:lpstr>
      <vt:lpstr>Advantages/Disadvantages Joins</vt:lpstr>
      <vt:lpstr>Advantages/Disadvantages Subqueries</vt:lpstr>
      <vt:lpstr>Subqueries Key Characteristics</vt:lpstr>
      <vt:lpstr>Subqueries Key Characteristics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 Review</dc:title>
  <dc:creator>Carl Rebman</dc:creator>
  <cp:lastModifiedBy>Carl Rebman</cp:lastModifiedBy>
  <cp:revision>2</cp:revision>
  <dcterms:created xsi:type="dcterms:W3CDTF">2021-11-29T21:04:14Z</dcterms:created>
  <dcterms:modified xsi:type="dcterms:W3CDTF">2021-11-29T21:29:37Z</dcterms:modified>
</cp:coreProperties>
</file>