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0" r:id="rId4"/>
    <p:sldId id="271" r:id="rId5"/>
    <p:sldId id="272" r:id="rId6"/>
    <p:sldId id="295" r:id="rId7"/>
    <p:sldId id="296" r:id="rId8"/>
    <p:sldId id="274" r:id="rId9"/>
    <p:sldId id="275" r:id="rId10"/>
    <p:sldId id="276" r:id="rId11"/>
    <p:sldId id="278" r:id="rId12"/>
    <p:sldId id="277" r:id="rId13"/>
    <p:sldId id="273" r:id="rId14"/>
    <p:sldId id="294" r:id="rId15"/>
    <p:sldId id="279" r:id="rId16"/>
    <p:sldId id="280" r:id="rId17"/>
    <p:sldId id="281" r:id="rId18"/>
    <p:sldId id="282" r:id="rId19"/>
    <p:sldId id="266" r:id="rId20"/>
    <p:sldId id="283" r:id="rId21"/>
    <p:sldId id="284" r:id="rId22"/>
    <p:sldId id="286" r:id="rId23"/>
    <p:sldId id="285" r:id="rId24"/>
    <p:sldId id="287" r:id="rId25"/>
    <p:sldId id="288" r:id="rId26"/>
    <p:sldId id="289" r:id="rId27"/>
    <p:sldId id="290" r:id="rId28"/>
    <p:sldId id="291" r:id="rId29"/>
    <p:sldId id="292" r:id="rId30"/>
    <p:sldId id="293" r:id="rId31"/>
    <p:sldId id="268" r:id="rId32"/>
    <p:sldId id="26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67"/>
    <p:restoredTop sz="94699"/>
  </p:normalViewPr>
  <p:slideViewPr>
    <p:cSldViewPr>
      <p:cViewPr varScale="1">
        <p:scale>
          <a:sx n="79" d="100"/>
          <a:sy n="79" d="100"/>
        </p:scale>
        <p:origin x="20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70DD5-9BD3-48A1-B9B4-DC0C0DBE02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CE892B3-5E68-477F-A949-3B6DB7F59753}">
      <dgm:prSet/>
      <dgm:spPr/>
      <dgm:t>
        <a:bodyPr/>
        <a:lstStyle/>
        <a:p>
          <a:r>
            <a:rPr lang="en-US"/>
            <a:t>Syllabus Review</a:t>
          </a:r>
        </a:p>
      </dgm:t>
    </dgm:pt>
    <dgm:pt modelId="{5413C273-DA2B-42BA-A0D6-0EBCEB66EE0F}" type="parTrans" cxnId="{97068A82-2E74-4969-9DEC-41571D56DDE6}">
      <dgm:prSet/>
      <dgm:spPr/>
      <dgm:t>
        <a:bodyPr/>
        <a:lstStyle/>
        <a:p>
          <a:endParaRPr lang="en-US"/>
        </a:p>
      </dgm:t>
    </dgm:pt>
    <dgm:pt modelId="{866461D6-EFBB-4F7F-90BD-F00F3B421FF9}" type="sibTrans" cxnId="{97068A82-2E74-4969-9DEC-41571D56DDE6}">
      <dgm:prSet/>
      <dgm:spPr/>
      <dgm:t>
        <a:bodyPr/>
        <a:lstStyle/>
        <a:p>
          <a:endParaRPr lang="en-US"/>
        </a:p>
      </dgm:t>
    </dgm:pt>
    <dgm:pt modelId="{D202F932-A080-4787-A738-1DBD4E079492}">
      <dgm:prSet/>
      <dgm:spPr/>
      <dgm:t>
        <a:bodyPr/>
        <a:lstStyle/>
        <a:p>
          <a:r>
            <a:rPr lang="en-US" dirty="0"/>
            <a:t>R and R Studio</a:t>
          </a:r>
        </a:p>
      </dgm:t>
    </dgm:pt>
    <dgm:pt modelId="{858EE80F-5683-43BA-ADD8-30434D71EDDA}" type="parTrans" cxnId="{F22CC33E-A503-4748-9896-88CE829230CF}">
      <dgm:prSet/>
      <dgm:spPr/>
      <dgm:t>
        <a:bodyPr/>
        <a:lstStyle/>
        <a:p>
          <a:endParaRPr lang="en-US"/>
        </a:p>
      </dgm:t>
    </dgm:pt>
    <dgm:pt modelId="{D6056578-99AD-4D65-94CF-7AEE1FEF3D37}" type="sibTrans" cxnId="{F22CC33E-A503-4748-9896-88CE829230CF}">
      <dgm:prSet/>
      <dgm:spPr/>
      <dgm:t>
        <a:bodyPr/>
        <a:lstStyle/>
        <a:p>
          <a:endParaRPr lang="en-US"/>
        </a:p>
      </dgm:t>
    </dgm:pt>
    <dgm:pt modelId="{D8AE4A7C-068B-425B-B22F-EF3D4B08A96A}">
      <dgm:prSet/>
      <dgm:spPr/>
      <dgm:t>
        <a:bodyPr/>
        <a:lstStyle/>
        <a:p>
          <a:r>
            <a:rPr lang="en-US" dirty="0" err="1"/>
            <a:t>DataCamp</a:t>
          </a:r>
          <a:endParaRPr lang="en-US" dirty="0"/>
        </a:p>
      </dgm:t>
    </dgm:pt>
    <dgm:pt modelId="{C2F66C4A-3ABC-4323-AC9F-6158DA8FA47D}" type="parTrans" cxnId="{3F7FF273-D33C-4714-9029-1A8DD0FABF80}">
      <dgm:prSet/>
      <dgm:spPr/>
      <dgm:t>
        <a:bodyPr/>
        <a:lstStyle/>
        <a:p>
          <a:endParaRPr lang="en-US"/>
        </a:p>
      </dgm:t>
    </dgm:pt>
    <dgm:pt modelId="{87E03683-B576-48BA-9FE7-21F56E2D76C2}" type="sibTrans" cxnId="{3F7FF273-D33C-4714-9029-1A8DD0FABF80}">
      <dgm:prSet/>
      <dgm:spPr/>
      <dgm:t>
        <a:bodyPr/>
        <a:lstStyle/>
        <a:p>
          <a:endParaRPr lang="en-US"/>
        </a:p>
      </dgm:t>
    </dgm:pt>
    <dgm:pt modelId="{6C6DEFF4-D6C7-445F-81EC-31C70059007C}">
      <dgm:prSet/>
      <dgm:spPr/>
      <dgm:t>
        <a:bodyPr/>
        <a:lstStyle/>
        <a:p>
          <a:r>
            <a:rPr lang="en-US" dirty="0"/>
            <a:t>EPIC/GUAC</a:t>
          </a:r>
        </a:p>
      </dgm:t>
    </dgm:pt>
    <dgm:pt modelId="{5B7753B9-A063-4307-8250-3A6E983CAAE0}" type="parTrans" cxnId="{7F421375-2834-474F-B133-E676B36C2E3E}">
      <dgm:prSet/>
      <dgm:spPr/>
      <dgm:t>
        <a:bodyPr/>
        <a:lstStyle/>
        <a:p>
          <a:endParaRPr lang="en-US"/>
        </a:p>
      </dgm:t>
    </dgm:pt>
    <dgm:pt modelId="{6604A43A-606A-4D27-B377-AB18EF9983CF}" type="sibTrans" cxnId="{7F421375-2834-474F-B133-E676B36C2E3E}">
      <dgm:prSet/>
      <dgm:spPr/>
      <dgm:t>
        <a:bodyPr/>
        <a:lstStyle/>
        <a:p>
          <a:endParaRPr lang="en-US"/>
        </a:p>
      </dgm:t>
    </dgm:pt>
    <dgm:pt modelId="{FBD7BD20-CE3C-4712-9CE9-A2A0C15D07A1}">
      <dgm:prSet/>
      <dgm:spPr/>
      <dgm:t>
        <a:bodyPr/>
        <a:lstStyle/>
        <a:p>
          <a:r>
            <a:rPr lang="en-US" dirty="0"/>
            <a:t>About me</a:t>
          </a:r>
        </a:p>
      </dgm:t>
    </dgm:pt>
    <dgm:pt modelId="{859284B1-B1D1-4FF3-8F68-0F65F41C1158}" type="parTrans" cxnId="{9407CCB2-D9C1-4109-BF3B-1E7AEF148EF7}">
      <dgm:prSet/>
      <dgm:spPr/>
      <dgm:t>
        <a:bodyPr/>
        <a:lstStyle/>
        <a:p>
          <a:endParaRPr lang="en-US"/>
        </a:p>
      </dgm:t>
    </dgm:pt>
    <dgm:pt modelId="{130E7808-9D29-49D9-BBE7-4131F301FA2A}" type="sibTrans" cxnId="{9407CCB2-D9C1-4109-BF3B-1E7AEF148EF7}">
      <dgm:prSet/>
      <dgm:spPr/>
      <dgm:t>
        <a:bodyPr/>
        <a:lstStyle/>
        <a:p>
          <a:endParaRPr lang="en-US"/>
        </a:p>
      </dgm:t>
    </dgm:pt>
    <dgm:pt modelId="{498F3FEF-F1B7-40A2-BB44-CDA33AB05C8D}">
      <dgm:prSet/>
      <dgm:spPr/>
      <dgm:t>
        <a:bodyPr/>
        <a:lstStyle/>
        <a:p>
          <a:r>
            <a:rPr lang="en-US" dirty="0"/>
            <a:t>ITK ACT</a:t>
          </a:r>
        </a:p>
      </dgm:t>
    </dgm:pt>
    <dgm:pt modelId="{724F3069-00CF-4196-9D32-84A0C8AB5CF5}" type="parTrans" cxnId="{B25DF2DF-FF6B-4C78-A40F-3A4CC74CFF42}">
      <dgm:prSet/>
      <dgm:spPr/>
      <dgm:t>
        <a:bodyPr/>
        <a:lstStyle/>
        <a:p>
          <a:endParaRPr lang="en-US"/>
        </a:p>
      </dgm:t>
    </dgm:pt>
    <dgm:pt modelId="{FEC86ABA-B9A8-4B87-957B-0780485AF207}" type="sibTrans" cxnId="{B25DF2DF-FF6B-4C78-A40F-3A4CC74CFF42}">
      <dgm:prSet/>
      <dgm:spPr/>
      <dgm:t>
        <a:bodyPr/>
        <a:lstStyle/>
        <a:p>
          <a:endParaRPr lang="en-US"/>
        </a:p>
      </dgm:t>
    </dgm:pt>
    <dgm:pt modelId="{D6659CB0-1A42-4281-AE19-3BB06D713E36}" type="pres">
      <dgm:prSet presAssocID="{F1D70DD5-9BD3-48A1-B9B4-DC0C0DBE0232}" presName="diagram" presStyleCnt="0">
        <dgm:presLayoutVars>
          <dgm:dir/>
          <dgm:resizeHandles val="exact"/>
        </dgm:presLayoutVars>
      </dgm:prSet>
      <dgm:spPr/>
    </dgm:pt>
    <dgm:pt modelId="{BB727CF2-522C-425B-8586-C8C7E2A0AACE}" type="pres">
      <dgm:prSet presAssocID="{7CE892B3-5E68-477F-A949-3B6DB7F59753}" presName="node" presStyleLbl="node1" presStyleIdx="0" presStyleCnt="6">
        <dgm:presLayoutVars>
          <dgm:bulletEnabled val="1"/>
        </dgm:presLayoutVars>
      </dgm:prSet>
      <dgm:spPr/>
    </dgm:pt>
    <dgm:pt modelId="{B5F930B4-DE27-499F-A08A-F01880B5C014}" type="pres">
      <dgm:prSet presAssocID="{866461D6-EFBB-4F7F-90BD-F00F3B421FF9}" presName="sibTrans" presStyleCnt="0"/>
      <dgm:spPr/>
    </dgm:pt>
    <dgm:pt modelId="{11CC4170-F5C7-4F24-8696-D18392AD3582}" type="pres">
      <dgm:prSet presAssocID="{D202F932-A080-4787-A738-1DBD4E079492}" presName="node" presStyleLbl="node1" presStyleIdx="1" presStyleCnt="6">
        <dgm:presLayoutVars>
          <dgm:bulletEnabled val="1"/>
        </dgm:presLayoutVars>
      </dgm:prSet>
      <dgm:spPr/>
    </dgm:pt>
    <dgm:pt modelId="{660EA8A9-598E-4171-BED3-164FD867AF32}" type="pres">
      <dgm:prSet presAssocID="{D6056578-99AD-4D65-94CF-7AEE1FEF3D37}" presName="sibTrans" presStyleCnt="0"/>
      <dgm:spPr/>
    </dgm:pt>
    <dgm:pt modelId="{DFFEA5A5-523B-41F9-9684-5B25F63C088C}" type="pres">
      <dgm:prSet presAssocID="{D8AE4A7C-068B-425B-B22F-EF3D4B08A96A}" presName="node" presStyleLbl="node1" presStyleIdx="2" presStyleCnt="6">
        <dgm:presLayoutVars>
          <dgm:bulletEnabled val="1"/>
        </dgm:presLayoutVars>
      </dgm:prSet>
      <dgm:spPr/>
    </dgm:pt>
    <dgm:pt modelId="{DE71B968-2392-4AE1-9288-A1C8A94C4962}" type="pres">
      <dgm:prSet presAssocID="{87E03683-B576-48BA-9FE7-21F56E2D76C2}" presName="sibTrans" presStyleCnt="0"/>
      <dgm:spPr/>
    </dgm:pt>
    <dgm:pt modelId="{C872D2A5-B612-4E06-A0F1-D164476F990B}" type="pres">
      <dgm:prSet presAssocID="{6C6DEFF4-D6C7-445F-81EC-31C70059007C}" presName="node" presStyleLbl="node1" presStyleIdx="3" presStyleCnt="6">
        <dgm:presLayoutVars>
          <dgm:bulletEnabled val="1"/>
        </dgm:presLayoutVars>
      </dgm:prSet>
      <dgm:spPr/>
    </dgm:pt>
    <dgm:pt modelId="{AD7CDA11-E481-4190-9833-753556FEC77C}" type="pres">
      <dgm:prSet presAssocID="{6604A43A-606A-4D27-B377-AB18EF9983CF}" presName="sibTrans" presStyleCnt="0"/>
      <dgm:spPr/>
    </dgm:pt>
    <dgm:pt modelId="{F4067A6C-BBFE-46D7-9090-560A03C6105B}" type="pres">
      <dgm:prSet presAssocID="{FBD7BD20-CE3C-4712-9CE9-A2A0C15D07A1}" presName="node" presStyleLbl="node1" presStyleIdx="4" presStyleCnt="6">
        <dgm:presLayoutVars>
          <dgm:bulletEnabled val="1"/>
        </dgm:presLayoutVars>
      </dgm:prSet>
      <dgm:spPr/>
    </dgm:pt>
    <dgm:pt modelId="{6A917C0B-246E-4039-8639-035A0FF3650B}" type="pres">
      <dgm:prSet presAssocID="{130E7808-9D29-49D9-BBE7-4131F301FA2A}" presName="sibTrans" presStyleCnt="0"/>
      <dgm:spPr/>
    </dgm:pt>
    <dgm:pt modelId="{B41DEA2E-A838-4FB4-8427-A8F518E3937B}" type="pres">
      <dgm:prSet presAssocID="{498F3FEF-F1B7-40A2-BB44-CDA33AB05C8D}" presName="node" presStyleLbl="node1" presStyleIdx="5" presStyleCnt="6" custLinFactNeighborX="0" custLinFactNeighborY="609">
        <dgm:presLayoutVars>
          <dgm:bulletEnabled val="1"/>
        </dgm:presLayoutVars>
      </dgm:prSet>
      <dgm:spPr/>
    </dgm:pt>
  </dgm:ptLst>
  <dgm:cxnLst>
    <dgm:cxn modelId="{ACC74404-2A13-4828-B14D-12BB2F5E5003}" type="presOf" srcId="{D202F932-A080-4787-A738-1DBD4E079492}" destId="{11CC4170-F5C7-4F24-8696-D18392AD3582}" srcOrd="0" destOrd="0" presId="urn:microsoft.com/office/officeart/2005/8/layout/default"/>
    <dgm:cxn modelId="{DDFACA3C-DCD9-4A09-938E-F9AFDB39D76B}" type="presOf" srcId="{498F3FEF-F1B7-40A2-BB44-CDA33AB05C8D}" destId="{B41DEA2E-A838-4FB4-8427-A8F518E3937B}" srcOrd="0" destOrd="0" presId="urn:microsoft.com/office/officeart/2005/8/layout/default"/>
    <dgm:cxn modelId="{F22CC33E-A503-4748-9896-88CE829230CF}" srcId="{F1D70DD5-9BD3-48A1-B9B4-DC0C0DBE0232}" destId="{D202F932-A080-4787-A738-1DBD4E079492}" srcOrd="1" destOrd="0" parTransId="{858EE80F-5683-43BA-ADD8-30434D71EDDA}" sibTransId="{D6056578-99AD-4D65-94CF-7AEE1FEF3D37}"/>
    <dgm:cxn modelId="{5E96954D-0745-429A-B656-051278B89E0D}" type="presOf" srcId="{D8AE4A7C-068B-425B-B22F-EF3D4B08A96A}" destId="{DFFEA5A5-523B-41F9-9684-5B25F63C088C}" srcOrd="0" destOrd="0" presId="urn:microsoft.com/office/officeart/2005/8/layout/default"/>
    <dgm:cxn modelId="{C2430150-A9B0-4101-9BC0-5961CCA80D0A}" type="presOf" srcId="{F1D70DD5-9BD3-48A1-B9B4-DC0C0DBE0232}" destId="{D6659CB0-1A42-4281-AE19-3BB06D713E36}" srcOrd="0" destOrd="0" presId="urn:microsoft.com/office/officeart/2005/8/layout/default"/>
    <dgm:cxn modelId="{3F7FF273-D33C-4714-9029-1A8DD0FABF80}" srcId="{F1D70DD5-9BD3-48A1-B9B4-DC0C0DBE0232}" destId="{D8AE4A7C-068B-425B-B22F-EF3D4B08A96A}" srcOrd="2" destOrd="0" parTransId="{C2F66C4A-3ABC-4323-AC9F-6158DA8FA47D}" sibTransId="{87E03683-B576-48BA-9FE7-21F56E2D76C2}"/>
    <dgm:cxn modelId="{7F421375-2834-474F-B133-E676B36C2E3E}" srcId="{F1D70DD5-9BD3-48A1-B9B4-DC0C0DBE0232}" destId="{6C6DEFF4-D6C7-445F-81EC-31C70059007C}" srcOrd="3" destOrd="0" parTransId="{5B7753B9-A063-4307-8250-3A6E983CAAE0}" sibTransId="{6604A43A-606A-4D27-B377-AB18EF9983CF}"/>
    <dgm:cxn modelId="{7C11CB56-8239-423D-8E26-50CC0CED7D64}" type="presOf" srcId="{FBD7BD20-CE3C-4712-9CE9-A2A0C15D07A1}" destId="{F4067A6C-BBFE-46D7-9090-560A03C6105B}" srcOrd="0" destOrd="0" presId="urn:microsoft.com/office/officeart/2005/8/layout/default"/>
    <dgm:cxn modelId="{DFD95580-9C06-427F-8D0D-D074E4AE8CD1}" type="presOf" srcId="{6C6DEFF4-D6C7-445F-81EC-31C70059007C}" destId="{C872D2A5-B612-4E06-A0F1-D164476F990B}" srcOrd="0" destOrd="0" presId="urn:microsoft.com/office/officeart/2005/8/layout/default"/>
    <dgm:cxn modelId="{97068A82-2E74-4969-9DEC-41571D56DDE6}" srcId="{F1D70DD5-9BD3-48A1-B9B4-DC0C0DBE0232}" destId="{7CE892B3-5E68-477F-A949-3B6DB7F59753}" srcOrd="0" destOrd="0" parTransId="{5413C273-DA2B-42BA-A0D6-0EBCEB66EE0F}" sibTransId="{866461D6-EFBB-4F7F-90BD-F00F3B421FF9}"/>
    <dgm:cxn modelId="{9407CCB2-D9C1-4109-BF3B-1E7AEF148EF7}" srcId="{F1D70DD5-9BD3-48A1-B9B4-DC0C0DBE0232}" destId="{FBD7BD20-CE3C-4712-9CE9-A2A0C15D07A1}" srcOrd="4" destOrd="0" parTransId="{859284B1-B1D1-4FF3-8F68-0F65F41C1158}" sibTransId="{130E7808-9D29-49D9-BBE7-4131F301FA2A}"/>
    <dgm:cxn modelId="{BBBF10BC-EE64-4D3D-8550-A0E10065097D}" type="presOf" srcId="{7CE892B3-5E68-477F-A949-3B6DB7F59753}" destId="{BB727CF2-522C-425B-8586-C8C7E2A0AACE}" srcOrd="0" destOrd="0" presId="urn:microsoft.com/office/officeart/2005/8/layout/default"/>
    <dgm:cxn modelId="{B25DF2DF-FF6B-4C78-A40F-3A4CC74CFF42}" srcId="{F1D70DD5-9BD3-48A1-B9B4-DC0C0DBE0232}" destId="{498F3FEF-F1B7-40A2-BB44-CDA33AB05C8D}" srcOrd="5" destOrd="0" parTransId="{724F3069-00CF-4196-9D32-84A0C8AB5CF5}" sibTransId="{FEC86ABA-B9A8-4B87-957B-0780485AF207}"/>
    <dgm:cxn modelId="{FADBB5B8-5912-4899-A2B1-B081CE6851D8}" type="presParOf" srcId="{D6659CB0-1A42-4281-AE19-3BB06D713E36}" destId="{BB727CF2-522C-425B-8586-C8C7E2A0AACE}" srcOrd="0" destOrd="0" presId="urn:microsoft.com/office/officeart/2005/8/layout/default"/>
    <dgm:cxn modelId="{74A2BBB6-DD33-4854-846F-21763C6D2F18}" type="presParOf" srcId="{D6659CB0-1A42-4281-AE19-3BB06D713E36}" destId="{B5F930B4-DE27-499F-A08A-F01880B5C014}" srcOrd="1" destOrd="0" presId="urn:microsoft.com/office/officeart/2005/8/layout/default"/>
    <dgm:cxn modelId="{CBDA9712-CF6E-4C5D-9CA1-E68474243EE5}" type="presParOf" srcId="{D6659CB0-1A42-4281-AE19-3BB06D713E36}" destId="{11CC4170-F5C7-4F24-8696-D18392AD3582}" srcOrd="2" destOrd="0" presId="urn:microsoft.com/office/officeart/2005/8/layout/default"/>
    <dgm:cxn modelId="{1FB047BD-95C1-4018-828B-E10D69130AA1}" type="presParOf" srcId="{D6659CB0-1A42-4281-AE19-3BB06D713E36}" destId="{660EA8A9-598E-4171-BED3-164FD867AF32}" srcOrd="3" destOrd="0" presId="urn:microsoft.com/office/officeart/2005/8/layout/default"/>
    <dgm:cxn modelId="{FDB6888C-F9C9-493F-AE41-41BDBF60FE67}" type="presParOf" srcId="{D6659CB0-1A42-4281-AE19-3BB06D713E36}" destId="{DFFEA5A5-523B-41F9-9684-5B25F63C088C}" srcOrd="4" destOrd="0" presId="urn:microsoft.com/office/officeart/2005/8/layout/default"/>
    <dgm:cxn modelId="{6931C963-F574-44BA-A1DB-4CEE959A6F24}" type="presParOf" srcId="{D6659CB0-1A42-4281-AE19-3BB06D713E36}" destId="{DE71B968-2392-4AE1-9288-A1C8A94C4962}" srcOrd="5" destOrd="0" presId="urn:microsoft.com/office/officeart/2005/8/layout/default"/>
    <dgm:cxn modelId="{72DA310A-FAF3-4031-A2F7-13F22CEF7100}" type="presParOf" srcId="{D6659CB0-1A42-4281-AE19-3BB06D713E36}" destId="{C872D2A5-B612-4E06-A0F1-D164476F990B}" srcOrd="6" destOrd="0" presId="urn:microsoft.com/office/officeart/2005/8/layout/default"/>
    <dgm:cxn modelId="{A86CE855-6CD5-4C29-B9F2-628303B9E8D5}" type="presParOf" srcId="{D6659CB0-1A42-4281-AE19-3BB06D713E36}" destId="{AD7CDA11-E481-4190-9833-753556FEC77C}" srcOrd="7" destOrd="0" presId="urn:microsoft.com/office/officeart/2005/8/layout/default"/>
    <dgm:cxn modelId="{AED5831D-0DF5-4AE8-B07B-0BA52D19227A}" type="presParOf" srcId="{D6659CB0-1A42-4281-AE19-3BB06D713E36}" destId="{F4067A6C-BBFE-46D7-9090-560A03C6105B}" srcOrd="8" destOrd="0" presId="urn:microsoft.com/office/officeart/2005/8/layout/default"/>
    <dgm:cxn modelId="{9D214278-B9A6-40AF-8431-10C6DADB3A9D}" type="presParOf" srcId="{D6659CB0-1A42-4281-AE19-3BB06D713E36}" destId="{6A917C0B-246E-4039-8639-035A0FF3650B}" srcOrd="9" destOrd="0" presId="urn:microsoft.com/office/officeart/2005/8/layout/default"/>
    <dgm:cxn modelId="{3736E1E6-EF2F-469D-9956-9767A77F0A97}" type="presParOf" srcId="{D6659CB0-1A42-4281-AE19-3BB06D713E36}" destId="{B41DEA2E-A838-4FB4-8427-A8F518E393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7CF2-522C-425B-8586-C8C7E2A0AACE}">
      <dsp:nvSpPr>
        <dsp:cNvPr id="0" name=""/>
        <dsp:cNvSpPr/>
      </dsp:nvSpPr>
      <dsp:spPr>
        <a:xfrm>
          <a:off x="0" y="530541"/>
          <a:ext cx="2278186" cy="13669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Syllabus Review</a:t>
          </a:r>
        </a:p>
      </dsp:txBody>
      <dsp:txXfrm>
        <a:off x="0" y="530541"/>
        <a:ext cx="2278186" cy="1366911"/>
      </dsp:txXfrm>
    </dsp:sp>
    <dsp:sp modelId="{11CC4170-F5C7-4F24-8696-D18392AD3582}">
      <dsp:nvSpPr>
        <dsp:cNvPr id="0" name=""/>
        <dsp:cNvSpPr/>
      </dsp:nvSpPr>
      <dsp:spPr>
        <a:xfrm>
          <a:off x="2506005" y="530541"/>
          <a:ext cx="2278186" cy="136691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 and R Studio</a:t>
          </a:r>
        </a:p>
      </dsp:txBody>
      <dsp:txXfrm>
        <a:off x="2506005" y="530541"/>
        <a:ext cx="2278186" cy="1366911"/>
      </dsp:txXfrm>
    </dsp:sp>
    <dsp:sp modelId="{DFFEA5A5-523B-41F9-9684-5B25F63C088C}">
      <dsp:nvSpPr>
        <dsp:cNvPr id="0" name=""/>
        <dsp:cNvSpPr/>
      </dsp:nvSpPr>
      <dsp:spPr>
        <a:xfrm>
          <a:off x="5012010" y="530541"/>
          <a:ext cx="2278186" cy="136691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DataCamp</a:t>
          </a:r>
          <a:endParaRPr lang="en-US" sz="3300" kern="1200" dirty="0"/>
        </a:p>
      </dsp:txBody>
      <dsp:txXfrm>
        <a:off x="5012010" y="530541"/>
        <a:ext cx="2278186" cy="1366911"/>
      </dsp:txXfrm>
    </dsp:sp>
    <dsp:sp modelId="{C872D2A5-B612-4E06-A0F1-D164476F990B}">
      <dsp:nvSpPr>
        <dsp:cNvPr id="0" name=""/>
        <dsp:cNvSpPr/>
      </dsp:nvSpPr>
      <dsp:spPr>
        <a:xfrm>
          <a:off x="0" y="2125271"/>
          <a:ext cx="2278186" cy="136691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EPIC/GUAC</a:t>
          </a:r>
        </a:p>
      </dsp:txBody>
      <dsp:txXfrm>
        <a:off x="0" y="2125271"/>
        <a:ext cx="2278186" cy="1366911"/>
      </dsp:txXfrm>
    </dsp:sp>
    <dsp:sp modelId="{F4067A6C-BBFE-46D7-9090-560A03C6105B}">
      <dsp:nvSpPr>
        <dsp:cNvPr id="0" name=""/>
        <dsp:cNvSpPr/>
      </dsp:nvSpPr>
      <dsp:spPr>
        <a:xfrm>
          <a:off x="2506005" y="2125271"/>
          <a:ext cx="2278186" cy="136691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About me</a:t>
          </a:r>
        </a:p>
      </dsp:txBody>
      <dsp:txXfrm>
        <a:off x="2506005" y="2125271"/>
        <a:ext cx="2278186" cy="1366911"/>
      </dsp:txXfrm>
    </dsp:sp>
    <dsp:sp modelId="{B41DEA2E-A838-4FB4-8427-A8F518E3937B}">
      <dsp:nvSpPr>
        <dsp:cNvPr id="0" name=""/>
        <dsp:cNvSpPr/>
      </dsp:nvSpPr>
      <dsp:spPr>
        <a:xfrm>
          <a:off x="5012010" y="2133596"/>
          <a:ext cx="2278186" cy="13669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ITK ACT</a:t>
          </a:r>
        </a:p>
      </dsp:txBody>
      <dsp:txXfrm>
        <a:off x="5012010" y="2133596"/>
        <a:ext cx="2278186" cy="13669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199AEB8-AFF7-4D3D-B6DD-B46C31F71C5B}"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9A82-E7AE-4AF2-835D-CD04FC574B4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49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9AEB8-AFF7-4D3D-B6DD-B46C31F71C5B}"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358766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9AEB8-AFF7-4D3D-B6DD-B46C31F71C5B}"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9A82-E7AE-4AF2-835D-CD04FC574B47}"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3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9AEB8-AFF7-4D3D-B6DD-B46C31F71C5B}"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275355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9AEB8-AFF7-4D3D-B6DD-B46C31F71C5B}"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9A82-E7AE-4AF2-835D-CD04FC574B4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95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9AEB8-AFF7-4D3D-B6DD-B46C31F71C5B}"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285334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9AEB8-AFF7-4D3D-B6DD-B46C31F71C5B}"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20819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9AEB8-AFF7-4D3D-B6DD-B46C31F71C5B}"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25494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9AEB8-AFF7-4D3D-B6DD-B46C31F71C5B}"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75642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9AEB8-AFF7-4D3D-B6DD-B46C31F71C5B}"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9A82-E7AE-4AF2-835D-CD04FC574B47}" type="slidenum">
              <a:rPr lang="en-US" smtClean="0"/>
              <a:pPr/>
              <a:t>‹#›</a:t>
            </a:fld>
            <a:endParaRPr lang="en-US"/>
          </a:p>
        </p:txBody>
      </p:sp>
    </p:spTree>
    <p:extLst>
      <p:ext uri="{BB962C8B-B14F-4D97-AF65-F5344CB8AC3E}">
        <p14:creationId xmlns:p14="http://schemas.microsoft.com/office/powerpoint/2010/main" val="5652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99AEB8-AFF7-4D3D-B6DD-B46C31F71C5B}"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9A82-E7AE-4AF2-835D-CD04FC574B4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6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99AEB8-AFF7-4D3D-B6DD-B46C31F71C5B}" type="datetimeFigureOut">
              <a:rPr lang="en-US" smtClean="0"/>
              <a:pPr/>
              <a:t>1/30/2025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2109A82-E7AE-4AF2-835D-CD04FC574B47}"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061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lr@sandieg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entextbc.ca/dbdesign01/" TargetMode="External"/><Relationship Id="rId2" Type="http://schemas.openxmlformats.org/officeDocument/2006/relationships/hyperlink" Target="https://leanpub.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guacamole.sandiego.edu/guacamo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andiego.edu/associated-students/branches/vice-president/honor-council/integrity-policy.php" TargetMode="External"/><Relationship Id="rId2" Type="http://schemas.openxmlformats.org/officeDocument/2006/relationships/hyperlink" Target="http://www.sandiego.edu/about/mission-vision-values.php" TargetMode="External"/><Relationship Id="rId1" Type="http://schemas.openxmlformats.org/officeDocument/2006/relationships/slideLayout" Target="../slideLayouts/slideLayout2.xml"/><Relationship Id="rId4" Type="http://schemas.openxmlformats.org/officeDocument/2006/relationships/hyperlink" Target="http://www.sandiego.edu/conduct/documents/HonorCode.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ITMG100</a:t>
            </a:r>
          </a:p>
        </p:txBody>
      </p:sp>
      <p:sp>
        <p:nvSpPr>
          <p:cNvPr id="3" name="Subtitle 2"/>
          <p:cNvSpPr>
            <a:spLocks noGrp="1"/>
          </p:cNvSpPr>
          <p:nvPr>
            <p:ph type="subTitle" idx="1"/>
          </p:nvPr>
        </p:nvSpPr>
        <p:spPr/>
        <p:txBody>
          <a:bodyPr>
            <a:normAutofit/>
          </a:bodyPr>
          <a:lstStyle/>
          <a:p>
            <a:pPr algn="l"/>
            <a:r>
              <a:rPr lang="en-US" dirty="0"/>
              <a:t>Professor Rebman</a:t>
            </a:r>
          </a:p>
          <a:p>
            <a:pPr algn="l"/>
            <a:r>
              <a:rPr lang="en-US" dirty="0"/>
              <a:t>Olin Hall Room 127</a:t>
            </a:r>
          </a:p>
          <a:p>
            <a:pPr algn="l"/>
            <a:r>
              <a:rPr lang="en-US" dirty="0"/>
              <a:t>Office Hours: See syllabus</a:t>
            </a:r>
          </a:p>
          <a:p>
            <a:pPr algn="l"/>
            <a:r>
              <a:rPr lang="en-US" dirty="0"/>
              <a:t>Email: </a:t>
            </a:r>
            <a:r>
              <a:rPr lang="en-US" dirty="0">
                <a:hlinkClick r:id="rId2"/>
              </a:rPr>
              <a:t>carlr@sandiego.edu</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540F3-280D-4202-8E2A-CE5FDCE501F6}"/>
              </a:ext>
            </a:extLst>
          </p:cNvPr>
          <p:cNvPicPr>
            <a:picLocks noChangeAspect="1"/>
          </p:cNvPicPr>
          <p:nvPr/>
        </p:nvPicPr>
        <p:blipFill>
          <a:blip r:embed="rId2"/>
          <a:stretch>
            <a:fillRect/>
          </a:stretch>
        </p:blipFill>
        <p:spPr>
          <a:xfrm>
            <a:off x="433629" y="381000"/>
            <a:ext cx="8276741" cy="5617855"/>
          </a:xfrm>
          <a:prstGeom prst="rect">
            <a:avLst/>
          </a:prstGeom>
        </p:spPr>
      </p:pic>
    </p:spTree>
    <p:extLst>
      <p:ext uri="{BB962C8B-B14F-4D97-AF65-F5344CB8AC3E}">
        <p14:creationId xmlns:p14="http://schemas.microsoft.com/office/powerpoint/2010/main" val="231551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D4139-2ED9-45D5-BFE5-1EBAF318786F}"/>
              </a:ext>
            </a:extLst>
          </p:cNvPr>
          <p:cNvPicPr>
            <a:picLocks noChangeAspect="1"/>
          </p:cNvPicPr>
          <p:nvPr/>
        </p:nvPicPr>
        <p:blipFill>
          <a:blip r:embed="rId2"/>
          <a:stretch>
            <a:fillRect/>
          </a:stretch>
        </p:blipFill>
        <p:spPr>
          <a:xfrm>
            <a:off x="821455" y="381000"/>
            <a:ext cx="7501090" cy="4878505"/>
          </a:xfrm>
          <a:prstGeom prst="rect">
            <a:avLst/>
          </a:prstGeom>
        </p:spPr>
      </p:pic>
    </p:spTree>
    <p:extLst>
      <p:ext uri="{BB962C8B-B14F-4D97-AF65-F5344CB8AC3E}">
        <p14:creationId xmlns:p14="http://schemas.microsoft.com/office/powerpoint/2010/main" val="249146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1EE92-A5C7-4175-949D-32D8FEE18726}"/>
              </a:ext>
            </a:extLst>
          </p:cNvPr>
          <p:cNvPicPr>
            <a:picLocks noChangeAspect="1"/>
          </p:cNvPicPr>
          <p:nvPr/>
        </p:nvPicPr>
        <p:blipFill>
          <a:blip r:embed="rId2"/>
          <a:stretch>
            <a:fillRect/>
          </a:stretch>
        </p:blipFill>
        <p:spPr>
          <a:xfrm>
            <a:off x="729363" y="457200"/>
            <a:ext cx="7685274" cy="5078797"/>
          </a:xfrm>
          <a:prstGeom prst="rect">
            <a:avLst/>
          </a:prstGeom>
        </p:spPr>
      </p:pic>
    </p:spTree>
    <p:extLst>
      <p:ext uri="{BB962C8B-B14F-4D97-AF65-F5344CB8AC3E}">
        <p14:creationId xmlns:p14="http://schemas.microsoft.com/office/powerpoint/2010/main" val="181904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2057400"/>
          </a:xfrm>
        </p:spPr>
        <p:txBody>
          <a:bodyPr>
            <a:normAutofit/>
          </a:bodyPr>
          <a:lstStyle/>
          <a:p>
            <a:r>
              <a:rPr lang="en-US" dirty="0">
                <a:solidFill>
                  <a:srgbClr val="FF0000"/>
                </a:solidFill>
              </a:rPr>
              <a:t>7</a:t>
            </a:r>
            <a:r>
              <a:rPr lang="en-US" dirty="0"/>
              <a:t> weeks of R and Descriptive Statistics</a:t>
            </a:r>
          </a:p>
          <a:p>
            <a:r>
              <a:rPr lang="en-US" dirty="0">
                <a:solidFill>
                  <a:srgbClr val="FF0000"/>
                </a:solidFill>
              </a:rPr>
              <a:t>6 </a:t>
            </a:r>
            <a:r>
              <a:rPr lang="en-US" dirty="0"/>
              <a:t>weeks of Database theory, practice with SQL application (with an access primer)</a:t>
            </a:r>
          </a:p>
          <a:p>
            <a:r>
              <a:rPr lang="en-US" dirty="0">
                <a:solidFill>
                  <a:srgbClr val="FF0000"/>
                </a:solidFill>
              </a:rPr>
              <a:t>2</a:t>
            </a:r>
            <a:r>
              <a:rPr lang="en-US" dirty="0"/>
              <a:t> weeks of Direct Data Cleaning, preparing, analyzing, presenting</a:t>
            </a:r>
          </a:p>
          <a:p>
            <a:pPr>
              <a:buNone/>
            </a:pPr>
            <a:endParaRPr lang="en-US" dirty="0"/>
          </a:p>
        </p:txBody>
      </p:sp>
      <p:sp>
        <p:nvSpPr>
          <p:cNvPr id="2" name="Title 1"/>
          <p:cNvSpPr>
            <a:spLocks noGrp="1"/>
          </p:cNvSpPr>
          <p:nvPr>
            <p:ph type="title"/>
          </p:nvPr>
        </p:nvSpPr>
        <p:spPr>
          <a:xfrm>
            <a:off x="685800" y="228600"/>
            <a:ext cx="7290054" cy="990600"/>
          </a:xfrm>
        </p:spPr>
        <p:txBody>
          <a:bodyPr/>
          <a:lstStyle/>
          <a:p>
            <a:r>
              <a:rPr lang="en-US" dirty="0"/>
              <a:t>Course Breakdown</a:t>
            </a:r>
          </a:p>
        </p:txBody>
      </p:sp>
      <p:pic>
        <p:nvPicPr>
          <p:cNvPr id="5" name="Picture 4">
            <a:extLst>
              <a:ext uri="{FF2B5EF4-FFF2-40B4-BE49-F238E27FC236}">
                <a16:creationId xmlns:a16="http://schemas.microsoft.com/office/drawing/2014/main" id="{950A9962-340F-4649-8EFA-08CEF5B42F53}"/>
              </a:ext>
            </a:extLst>
          </p:cNvPr>
          <p:cNvPicPr>
            <a:picLocks noChangeAspect="1"/>
          </p:cNvPicPr>
          <p:nvPr/>
        </p:nvPicPr>
        <p:blipFill>
          <a:blip r:embed="rId2"/>
          <a:stretch>
            <a:fillRect/>
          </a:stretch>
        </p:blipFill>
        <p:spPr>
          <a:xfrm>
            <a:off x="2133600" y="976312"/>
            <a:ext cx="5972175" cy="3228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A404-EC65-4B2C-BA2C-82E3449F0982}"/>
              </a:ext>
            </a:extLst>
          </p:cNvPr>
          <p:cNvSpPr>
            <a:spLocks noGrp="1"/>
          </p:cNvSpPr>
          <p:nvPr>
            <p:ph type="title"/>
          </p:nvPr>
        </p:nvSpPr>
        <p:spPr/>
        <p:txBody>
          <a:bodyPr/>
          <a:lstStyle/>
          <a:p>
            <a:r>
              <a:rPr lang="en-US" dirty="0"/>
              <a:t>Course outcomes</a:t>
            </a:r>
          </a:p>
        </p:txBody>
      </p:sp>
      <p:sp>
        <p:nvSpPr>
          <p:cNvPr id="3" name="Content Placeholder 2">
            <a:extLst>
              <a:ext uri="{FF2B5EF4-FFF2-40B4-BE49-F238E27FC236}">
                <a16:creationId xmlns:a16="http://schemas.microsoft.com/office/drawing/2014/main" id="{055410E7-C17E-4FC0-B9F1-755ECF0F0857}"/>
              </a:ext>
            </a:extLst>
          </p:cNvPr>
          <p:cNvSpPr>
            <a:spLocks noGrp="1"/>
          </p:cNvSpPr>
          <p:nvPr>
            <p:ph idx="1"/>
          </p:nvPr>
        </p:nvSpPr>
        <p:spPr>
          <a:xfrm>
            <a:off x="792415" y="1828800"/>
            <a:ext cx="7290055" cy="4023360"/>
          </a:xfrm>
        </p:spPr>
        <p:txBody>
          <a:bodyPr>
            <a:normAutofit/>
          </a:bodyPr>
          <a:lstStyle/>
          <a:p>
            <a:pPr marL="457200" marR="0">
              <a:spcBef>
                <a:spcPts val="70"/>
              </a:spcBef>
            </a:pPr>
            <a:r>
              <a:rPr lang="en-US" sz="1800" i="1" dirty="0">
                <a:effectLst/>
                <a:latin typeface="Helv"/>
                <a:ea typeface="Calibri" panose="020F0502020204030204" pitchFamily="34" charset="0"/>
                <a:cs typeface="Microsoft New Tai Lue" panose="020B0502040204020203" pitchFamily="34" charset="0"/>
              </a:rPr>
              <a:t>After</a:t>
            </a:r>
            <a:r>
              <a:rPr lang="en-US" sz="1800" i="1" spc="-20"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taking</a:t>
            </a:r>
            <a:r>
              <a:rPr lang="en-US" sz="1800" i="1" spc="5"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this</a:t>
            </a:r>
            <a:r>
              <a:rPr lang="en-US" sz="1800" i="1" spc="-10"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course</a:t>
            </a:r>
            <a:r>
              <a:rPr lang="en-US" sz="1800" i="1" spc="-10"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you</a:t>
            </a:r>
            <a:r>
              <a:rPr lang="en-US" sz="1800" i="1" spc="-15"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will</a:t>
            </a:r>
            <a:r>
              <a:rPr lang="en-US" sz="1800" i="1" spc="-15"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be</a:t>
            </a:r>
            <a:r>
              <a:rPr lang="en-US" sz="1800" i="1" spc="10"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able</a:t>
            </a:r>
            <a:r>
              <a:rPr lang="en-US" sz="1800" i="1" spc="-15" dirty="0">
                <a:effectLst/>
                <a:latin typeface="Helv"/>
                <a:ea typeface="Calibri" panose="020F0502020204030204" pitchFamily="34" charset="0"/>
                <a:cs typeface="Microsoft New Tai Lue" panose="020B0502040204020203" pitchFamily="34" charset="0"/>
              </a:rPr>
              <a:t> </a:t>
            </a:r>
            <a:r>
              <a:rPr lang="en-US" sz="1800" i="1" dirty="0">
                <a:effectLst/>
                <a:latin typeface="Helv"/>
                <a:ea typeface="Calibri" panose="020F0502020204030204" pitchFamily="34" charset="0"/>
                <a:cs typeface="Microsoft New Tai Lue" panose="020B0502040204020203" pitchFamily="34" charset="0"/>
              </a:rPr>
              <a:t>to:</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Describe</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identify</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different basic</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structure</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their</a:t>
            </a:r>
            <a:r>
              <a:rPr lang="en-US" sz="1800" spc="-2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characteristics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Identify and explain analytics uses in real world business situations.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Interpret and communicate results to both technical and non-technical audiences.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Access</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large</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datasets</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doing</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the “wrangling”</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needed</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to prepare them</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for</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analysis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Describe</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basic</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relational</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database</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warehouse</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concepts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Write</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SQL</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queries</a:t>
            </a:r>
            <a:r>
              <a:rPr lang="en-US" sz="1800" spc="-2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for</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variety</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of</a:t>
            </a:r>
            <a:r>
              <a:rPr lang="en-US" sz="1800" spc="-4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a:t>
            </a:r>
            <a:r>
              <a:rPr lang="en-US" sz="1800" spc="-2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definition</a:t>
            </a:r>
            <a:r>
              <a:rPr lang="en-US" sz="1800" spc="-4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data</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manipulation</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scenarios</a:t>
            </a:r>
            <a:endParaRPr lang="en-US" sz="1800" dirty="0">
              <a:effectLst/>
              <a:latin typeface="Calibri" panose="020F0502020204030204" pitchFamily="34" charset="0"/>
              <a:ea typeface="Calibri" panose="020F0502020204030204" pitchFamily="34" charset="0"/>
            </a:endParaRPr>
          </a:p>
          <a:p>
            <a:pPr marL="342900" marR="523240" lvl="0" indent="-342900">
              <a:spcBef>
                <a:spcPts val="10"/>
              </a:spcBef>
              <a:buFont typeface="Symbol" panose="05050102010706020507" pitchFamily="18" charset="2"/>
              <a:buChar char=""/>
              <a:tabLst>
                <a:tab pos="772795" algn="l"/>
              </a:tabLst>
            </a:pPr>
            <a:r>
              <a:rPr lang="en-US" sz="1800" dirty="0">
                <a:effectLst/>
                <a:latin typeface="Helv"/>
                <a:ea typeface="Calibri" panose="020F0502020204030204" pitchFamily="34" charset="0"/>
                <a:cs typeface="Microsoft New Tai Lue" panose="020B0502040204020203" pitchFamily="34" charset="0"/>
              </a:rPr>
              <a:t>Identify appropriate visualizations for different types of data and best practices </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for creating visualizations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6495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D33-B6EA-4D50-BFAF-F278188D9A9F}"/>
              </a:ext>
            </a:extLst>
          </p:cNvPr>
          <p:cNvSpPr>
            <a:spLocks noGrp="1"/>
          </p:cNvSpPr>
          <p:nvPr>
            <p:ph type="title"/>
          </p:nvPr>
        </p:nvSpPr>
        <p:spPr/>
        <p:txBody>
          <a:bodyPr/>
          <a:lstStyle/>
          <a:p>
            <a:r>
              <a:rPr lang="en-US" dirty="0"/>
              <a:t>Workload expectation</a:t>
            </a:r>
          </a:p>
        </p:txBody>
      </p:sp>
      <p:sp>
        <p:nvSpPr>
          <p:cNvPr id="3" name="Content Placeholder 2">
            <a:extLst>
              <a:ext uri="{FF2B5EF4-FFF2-40B4-BE49-F238E27FC236}">
                <a16:creationId xmlns:a16="http://schemas.microsoft.com/office/drawing/2014/main" id="{B13794E1-0035-486F-B73F-CDAB8223FA71}"/>
              </a:ext>
            </a:extLst>
          </p:cNvPr>
          <p:cNvSpPr>
            <a:spLocks noGrp="1"/>
          </p:cNvSpPr>
          <p:nvPr>
            <p:ph idx="1"/>
          </p:nvPr>
        </p:nvSpPr>
        <p:spPr/>
        <p:txBody>
          <a:bodyPr/>
          <a:lstStyle/>
          <a:p>
            <a:pPr marL="342900" marR="524510" lvl="0" indent="-342900">
              <a:spcBef>
                <a:spcPts val="0"/>
              </a:spcBef>
              <a:spcAft>
                <a:spcPts val="0"/>
              </a:spcAft>
              <a:buSzPts val="1200"/>
              <a:buFont typeface="Calibri" panose="020F0502020204030204" pitchFamily="34" charset="0"/>
              <a:buChar char="·"/>
              <a:tabLst>
                <a:tab pos="1383665" algn="l"/>
                <a:tab pos="1384300" algn="l"/>
              </a:tabLst>
            </a:pPr>
            <a:r>
              <a:rPr lang="en-US" sz="1800" dirty="0">
                <a:effectLst/>
                <a:latin typeface="Helv"/>
                <a:ea typeface="Calibri" panose="020F0502020204030204" pitchFamily="34" charset="0"/>
                <a:cs typeface="Microsoft New Tai Lue" panose="020B0502040204020203" pitchFamily="34" charset="0"/>
              </a:rPr>
              <a:t>2</a:t>
            </a:r>
            <a:r>
              <a:rPr lang="en-US" sz="1800" spc="-5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hours:</a:t>
            </a:r>
            <a:r>
              <a:rPr lang="en-US" sz="1800" spc="-4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reading</a:t>
            </a:r>
            <a:r>
              <a:rPr lang="en-US" sz="1800" spc="-5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the</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relevant</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assigned</a:t>
            </a:r>
            <a:r>
              <a:rPr lang="en-US" sz="1800" spc="-3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readings</a:t>
            </a:r>
            <a:r>
              <a:rPr lang="en-US" sz="1800" spc="-4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taking</a:t>
            </a:r>
            <a:r>
              <a:rPr lang="en-US" sz="1800" spc="-4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your</a:t>
            </a:r>
            <a:r>
              <a:rPr lang="en-US" sz="1800" spc="-5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own</a:t>
            </a:r>
            <a:r>
              <a:rPr lang="en-US" sz="1800" spc="-3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notes</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on</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the</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readings</a:t>
            </a:r>
          </a:p>
          <a:p>
            <a:pPr marL="342900" marR="524510" lvl="0" indent="-342900">
              <a:spcBef>
                <a:spcPts val="0"/>
              </a:spcBef>
              <a:spcAft>
                <a:spcPts val="0"/>
              </a:spcAft>
              <a:buSzPts val="1200"/>
              <a:buFont typeface="Calibri" panose="020F0502020204030204" pitchFamily="34" charset="0"/>
              <a:buChar char="·"/>
              <a:tabLst>
                <a:tab pos="1383665" algn="l"/>
                <a:tab pos="1384300" algn="l"/>
              </a:tabLst>
            </a:pPr>
            <a:endParaRPr lang="en-US" sz="1800" dirty="0">
              <a:effectLst/>
              <a:latin typeface="Calibri" panose="020F0502020204030204" pitchFamily="34" charset="0"/>
              <a:ea typeface="Calibri" panose="020F0502020204030204" pitchFamily="34" charset="0"/>
            </a:endParaRPr>
          </a:p>
          <a:p>
            <a:pPr marL="342900" marR="0" lvl="0" indent="-342900">
              <a:lnSpc>
                <a:spcPts val="1465"/>
              </a:lnSpc>
              <a:spcBef>
                <a:spcPts val="0"/>
              </a:spcBef>
              <a:spcAft>
                <a:spcPts val="0"/>
              </a:spcAft>
              <a:buSzPts val="1200"/>
              <a:buFont typeface="Calibri" panose="020F0502020204030204" pitchFamily="34" charset="0"/>
              <a:buChar char="·"/>
              <a:tabLst>
                <a:tab pos="1383665" algn="l"/>
                <a:tab pos="1384300" algn="l"/>
              </a:tabLst>
            </a:pPr>
            <a:r>
              <a:rPr lang="en-US" sz="1800" dirty="0">
                <a:effectLst/>
                <a:latin typeface="Helv"/>
                <a:ea typeface="Calibri" panose="020F0502020204030204" pitchFamily="34" charset="0"/>
                <a:cs typeface="Microsoft New Tai Lue" panose="020B0502040204020203" pitchFamily="34" charset="0"/>
              </a:rPr>
              <a:t>1</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reviewing</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examples and</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notes</a:t>
            </a:r>
            <a:r>
              <a:rPr lang="en-US" sz="1800" spc="-2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from</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lecture</a:t>
            </a:r>
          </a:p>
          <a:p>
            <a:pPr marL="342900" marR="0" lvl="0" indent="-342900">
              <a:lnSpc>
                <a:spcPts val="1465"/>
              </a:lnSpc>
              <a:spcBef>
                <a:spcPts val="0"/>
              </a:spcBef>
              <a:spcAft>
                <a:spcPts val="0"/>
              </a:spcAft>
              <a:buSzPts val="1200"/>
              <a:buFont typeface="Calibri" panose="020F0502020204030204" pitchFamily="34" charset="0"/>
              <a:buChar char="·"/>
              <a:tabLst>
                <a:tab pos="1383665" algn="l"/>
                <a:tab pos="1384300" algn="l"/>
              </a:tabLst>
            </a:pPr>
            <a:endParaRPr lang="en-US" sz="1800" dirty="0">
              <a:effectLst/>
              <a:latin typeface="Calibri" panose="020F0502020204030204" pitchFamily="34" charset="0"/>
              <a:ea typeface="Calibri" panose="020F0502020204030204" pitchFamily="34" charset="0"/>
            </a:endParaRPr>
          </a:p>
          <a:p>
            <a:pPr marL="342900" marR="522605" lvl="0" indent="-342900">
              <a:spcBef>
                <a:spcPts val="0"/>
              </a:spcBef>
              <a:spcAft>
                <a:spcPts val="0"/>
              </a:spcAft>
              <a:buSzPts val="1200"/>
              <a:buFont typeface="Calibri" panose="020F0502020204030204" pitchFamily="34" charset="0"/>
              <a:buChar char="·"/>
              <a:tabLst>
                <a:tab pos="1383665" algn="l"/>
                <a:tab pos="1384300" algn="l"/>
              </a:tabLst>
            </a:pPr>
            <a:r>
              <a:rPr lang="en-US" sz="1800" dirty="0">
                <a:effectLst/>
                <a:latin typeface="Helv"/>
                <a:ea typeface="Calibri" panose="020F0502020204030204" pitchFamily="34" charset="0"/>
                <a:cs typeface="Microsoft New Tai Lue" panose="020B0502040204020203" pitchFamily="34" charset="0"/>
              </a:rPr>
              <a:t>1</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t>
            </a:r>
            <a:r>
              <a:rPr lang="en-US" sz="1800" spc="2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2</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hours:</a:t>
            </a:r>
            <a:r>
              <a:rPr lang="en-US" sz="1800" spc="20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working</a:t>
            </a:r>
            <a:r>
              <a:rPr lang="en-US" sz="1800" spc="2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on</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assignments</a:t>
            </a:r>
            <a:r>
              <a:rPr lang="en-US" sz="1800" spc="20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(worked</a:t>
            </a:r>
            <a:r>
              <a:rPr lang="en-US" sz="1800" spc="20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examples,</a:t>
            </a:r>
            <a:r>
              <a:rPr lang="en-US" sz="1800" spc="20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code</a:t>
            </a:r>
            <a:r>
              <a:rPr lang="en-US" sz="1800" spc="2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chunks,</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problem</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sets,</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projects)</a:t>
            </a:r>
          </a:p>
          <a:p>
            <a:pPr marL="342900" marR="522605" lvl="0" indent="-342900">
              <a:spcBef>
                <a:spcPts val="0"/>
              </a:spcBef>
              <a:spcAft>
                <a:spcPts val="0"/>
              </a:spcAft>
              <a:buSzPts val="1200"/>
              <a:buFont typeface="Calibri" panose="020F0502020204030204" pitchFamily="34" charset="0"/>
              <a:buChar char="·"/>
              <a:tabLst>
                <a:tab pos="1383665" algn="l"/>
                <a:tab pos="1384300" algn="l"/>
              </a:tabLst>
            </a:pPr>
            <a:endParaRPr lang="en-US" sz="1800" dirty="0">
              <a:effectLst/>
              <a:latin typeface="Calibri" panose="020F0502020204030204" pitchFamily="34" charset="0"/>
              <a:ea typeface="Calibri" panose="020F0502020204030204" pitchFamily="34" charset="0"/>
            </a:endParaRPr>
          </a:p>
          <a:p>
            <a:pPr marL="342900" marR="523240" lvl="0" indent="-342900">
              <a:spcBef>
                <a:spcPts val="0"/>
              </a:spcBef>
              <a:spcAft>
                <a:spcPts val="0"/>
              </a:spcAft>
              <a:buSzPts val="1200"/>
              <a:buFont typeface="Calibri" panose="020F0502020204030204" pitchFamily="34" charset="0"/>
              <a:buChar char="·"/>
              <a:tabLst>
                <a:tab pos="1383665" algn="l"/>
                <a:tab pos="1384300" algn="l"/>
              </a:tabLst>
            </a:pPr>
            <a:r>
              <a:rPr lang="en-US" sz="1800" dirty="0">
                <a:effectLst/>
                <a:latin typeface="Helv"/>
                <a:ea typeface="Calibri" panose="020F0502020204030204" pitchFamily="34" charset="0"/>
                <a:cs typeface="Microsoft New Tai Lue" panose="020B0502040204020203" pitchFamily="34" charset="0"/>
              </a:rPr>
              <a:t>1</a:t>
            </a:r>
            <a:r>
              <a:rPr lang="en-US" sz="1800" spc="18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2</a:t>
            </a:r>
            <a:r>
              <a:rPr lang="en-US" sz="1800" spc="18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hours:</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going</a:t>
            </a:r>
            <a:r>
              <a:rPr lang="en-US" sz="1800" spc="18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to</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office</a:t>
            </a:r>
            <a:r>
              <a:rPr lang="en-US" sz="1800" spc="19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hours</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and/or</a:t>
            </a:r>
            <a:r>
              <a:rPr lang="en-US" sz="1800" spc="19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reviewing</a:t>
            </a:r>
            <a:r>
              <a:rPr lang="en-US" sz="1800" spc="18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with</a:t>
            </a:r>
            <a:r>
              <a:rPr lang="en-US" sz="1800" spc="19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peers</a:t>
            </a:r>
            <a:r>
              <a:rPr lang="en-US" sz="1800" spc="18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(group</a:t>
            </a:r>
            <a:r>
              <a:rPr lang="en-US" sz="1800" spc="-25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study)</a:t>
            </a:r>
          </a:p>
          <a:p>
            <a:pPr marL="342900" marR="523240" lvl="0" indent="-342900">
              <a:spcBef>
                <a:spcPts val="0"/>
              </a:spcBef>
              <a:spcAft>
                <a:spcPts val="0"/>
              </a:spcAft>
              <a:buSzPts val="1200"/>
              <a:buFont typeface="Calibri" panose="020F0502020204030204" pitchFamily="34" charset="0"/>
              <a:buChar char="·"/>
              <a:tabLst>
                <a:tab pos="1383665" algn="l"/>
                <a:tab pos="1384300" algn="l"/>
              </a:tabLst>
            </a:pPr>
            <a:endParaRPr lang="en-US" sz="1800" dirty="0">
              <a:effectLst/>
              <a:latin typeface="Calibri" panose="020F0502020204030204" pitchFamily="34" charset="0"/>
              <a:ea typeface="Calibri" panose="020F0502020204030204" pitchFamily="34" charset="0"/>
            </a:endParaRPr>
          </a:p>
          <a:p>
            <a:pPr marL="342900" marR="0" lvl="0" indent="-342900">
              <a:lnSpc>
                <a:spcPts val="1465"/>
              </a:lnSpc>
              <a:spcBef>
                <a:spcPts val="0"/>
              </a:spcBef>
              <a:spcAft>
                <a:spcPts val="0"/>
              </a:spcAft>
              <a:buSzPts val="1200"/>
              <a:buFont typeface="Calibri" panose="020F0502020204030204" pitchFamily="34" charset="0"/>
              <a:buChar char="·"/>
              <a:tabLst>
                <a:tab pos="1383665" algn="l"/>
                <a:tab pos="1384300" algn="l"/>
              </a:tabLst>
            </a:pPr>
            <a:r>
              <a:rPr lang="en-US" sz="1800" dirty="0">
                <a:effectLst/>
                <a:latin typeface="Helv"/>
                <a:ea typeface="Calibri" panose="020F0502020204030204" pitchFamily="34" charset="0"/>
                <a:cs typeface="Microsoft New Tai Lue" panose="020B0502040204020203" pitchFamily="34" charset="0"/>
              </a:rPr>
              <a:t>1</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hour:</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troubleshooting</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and</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researching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b="1" kern="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397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US" dirty="0"/>
              <a:t>REQUIRED TEXTBOOKS</a:t>
            </a:r>
          </a:p>
        </p:txBody>
      </p:sp>
      <p:sp>
        <p:nvSpPr>
          <p:cNvPr id="3" name="Content Placeholder 2"/>
          <p:cNvSpPr>
            <a:spLocks noGrp="1"/>
          </p:cNvSpPr>
          <p:nvPr>
            <p:ph idx="1"/>
          </p:nvPr>
        </p:nvSpPr>
        <p:spPr>
          <a:xfrm>
            <a:off x="768096" y="2286000"/>
            <a:ext cx="7994904" cy="4023360"/>
          </a:xfrm>
        </p:spPr>
        <p:txBody>
          <a:bodyPr>
            <a:normAutofit/>
          </a:bodyPr>
          <a:lstStyle/>
          <a:p>
            <a:pPr marL="283464" marR="520700" indent="0" algn="just">
              <a:spcBef>
                <a:spcPts val="255"/>
              </a:spcBef>
              <a:spcAft>
                <a:spcPts val="0"/>
              </a:spcAft>
              <a:buSzPts val="1200"/>
              <a:buNone/>
              <a:tabLst>
                <a:tab pos="2144395" algn="l"/>
              </a:tabLst>
            </a:pPr>
            <a:r>
              <a:rPr lang="en-US" b="1" dirty="0">
                <a:effectLst/>
                <a:latin typeface="Helv"/>
                <a:ea typeface="Calibri" panose="020F0502020204030204" pitchFamily="34" charset="0"/>
                <a:cs typeface="Microsoft New Tai Lue" panose="020B0502040204020203" pitchFamily="34" charset="0"/>
              </a:rPr>
              <a:t>R Programming for Data Science</a:t>
            </a:r>
            <a:r>
              <a:rPr lang="en-US" dirty="0">
                <a:effectLst/>
                <a:latin typeface="Helv"/>
                <a:ea typeface="Calibri" panose="020F0502020204030204" pitchFamily="34" charset="0"/>
                <a:cs typeface="Microsoft New Tai Lue" panose="020B0502040204020203" pitchFamily="34" charset="0"/>
              </a:rPr>
              <a:t>, Roger D. Peng, The Johns</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Hopkins University, </a:t>
            </a:r>
            <a:r>
              <a:rPr lang="en-US" dirty="0" err="1">
                <a:effectLst/>
                <a:latin typeface="Helv"/>
                <a:ea typeface="Calibri" panose="020F0502020204030204" pitchFamily="34" charset="0"/>
                <a:cs typeface="Microsoft New Tai Lue" panose="020B0502040204020203" pitchFamily="34" charset="0"/>
              </a:rPr>
              <a:t>Leanpub</a:t>
            </a:r>
            <a:r>
              <a:rPr lang="en-US" dirty="0">
                <a:effectLst/>
                <a:latin typeface="Helv"/>
                <a:ea typeface="Calibri" panose="020F0502020204030204" pitchFamily="34" charset="0"/>
                <a:cs typeface="Microsoft New Tai Lue" panose="020B0502040204020203" pitchFamily="34" charset="0"/>
              </a:rPr>
              <a:t>.</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This book will act as a reference</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guide</a:t>
            </a:r>
            <a:r>
              <a:rPr lang="en-US" spc="-5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for</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programming</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in</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R.</a:t>
            </a:r>
            <a:r>
              <a:rPr lang="en-US" spc="22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It</a:t>
            </a:r>
            <a:r>
              <a:rPr lang="en-US" spc="-4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contains</a:t>
            </a:r>
            <a:r>
              <a:rPr lang="en-US" spc="-5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useful</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examples</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including</a:t>
            </a:r>
            <a:r>
              <a:rPr lang="en-US" spc="-26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 code, output, and hyperlinks to video lessons associated with</a:t>
            </a:r>
            <a:r>
              <a:rPr lang="en-US" spc="-26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 book made by the authors.</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It can be found for free online at</a:t>
            </a:r>
            <a:r>
              <a:rPr lang="en-US" spc="5" dirty="0">
                <a:effectLst/>
                <a:latin typeface="Helv"/>
                <a:ea typeface="Calibri" panose="020F0502020204030204" pitchFamily="34" charset="0"/>
                <a:cs typeface="Microsoft New Tai Lue" panose="020B0502040204020203" pitchFamily="34" charset="0"/>
              </a:rPr>
              <a:t> </a:t>
            </a:r>
            <a:r>
              <a:rPr lang="en-US" u="sng" dirty="0">
                <a:solidFill>
                  <a:srgbClr val="0000FF"/>
                </a:solidFill>
                <a:effectLst/>
                <a:latin typeface="Helv"/>
                <a:ea typeface="Calibri" panose="020F0502020204030204" pitchFamily="34" charset="0"/>
                <a:cs typeface="Microsoft New Tai Lue" panose="020B0502040204020203" pitchFamily="34" charset="0"/>
                <a:hlinkClick r:id="rId2"/>
              </a:rPr>
              <a:t>https://leanpub.com/</a:t>
            </a:r>
            <a:r>
              <a:rPr lang="en-US" dirty="0">
                <a:effectLst/>
                <a:latin typeface="Helv"/>
                <a:ea typeface="Calibri" panose="020F0502020204030204" pitchFamily="34" charset="0"/>
                <a:cs typeface="Microsoft New Tai Lue" panose="020B0502040204020203" pitchFamily="34" charset="0"/>
              </a:rPr>
              <a:t>. </a:t>
            </a:r>
            <a:endParaRPr lang="en-US" dirty="0">
              <a:effectLst/>
              <a:latin typeface="Calibri" panose="020F0502020204030204" pitchFamily="34" charset="0"/>
              <a:ea typeface="Calibri" panose="020F0502020204030204" pitchFamily="34" charset="0"/>
            </a:endParaRPr>
          </a:p>
          <a:p>
            <a:pPr marL="36576" lvl="1" indent="0">
              <a:spcBef>
                <a:spcPts val="45"/>
              </a:spcBef>
              <a:spcAft>
                <a:spcPts val="0"/>
              </a:spcAft>
              <a:buNone/>
            </a:pPr>
            <a:r>
              <a:rPr lang="en-US" dirty="0">
                <a:effectLst/>
                <a:latin typeface="Helv"/>
                <a:ea typeface="Calibri" panose="020F0502020204030204" pitchFamily="34" charset="0"/>
                <a:cs typeface="Microsoft New Tai Lue" panose="020B0502040204020203" pitchFamily="34" charset="0"/>
              </a:rPr>
              <a:t> </a:t>
            </a:r>
            <a:endParaRPr lang="en-US" sz="2000" dirty="0">
              <a:effectLst/>
              <a:latin typeface="Calibri" panose="020F0502020204030204" pitchFamily="34" charset="0"/>
              <a:ea typeface="Calibri" panose="020F0502020204030204" pitchFamily="34" charset="0"/>
            </a:endParaRPr>
          </a:p>
          <a:p>
            <a:r>
              <a:rPr lang="en-US" b="1" dirty="0">
                <a:effectLst/>
                <a:latin typeface="Helv"/>
                <a:ea typeface="Calibri" panose="020F0502020204030204" pitchFamily="34" charset="0"/>
                <a:cs typeface="Microsoft New Tai Lue" panose="020B0502040204020203" pitchFamily="34" charset="0"/>
              </a:rPr>
              <a:t>Database Design – 2nd Edition</a:t>
            </a:r>
            <a:r>
              <a:rPr lang="en-US" dirty="0">
                <a:effectLst/>
                <a:latin typeface="Helv"/>
                <a:ea typeface="Calibri" panose="020F0502020204030204" pitchFamily="34" charset="0"/>
                <a:cs typeface="Microsoft New Tai Lue" panose="020B0502040204020203" pitchFamily="34" charset="0"/>
              </a:rPr>
              <a:t> by Adrienne Warr and Nelson</a:t>
            </a:r>
            <a:r>
              <a:rPr lang="en-US" spc="5" dirty="0">
                <a:effectLst/>
                <a:latin typeface="Helv"/>
                <a:ea typeface="Calibri" panose="020F0502020204030204" pitchFamily="34" charset="0"/>
                <a:cs typeface="Microsoft New Tai Lue" panose="020B0502040204020203" pitchFamily="34" charset="0"/>
              </a:rPr>
              <a:t> </a:t>
            </a:r>
            <a:r>
              <a:rPr lang="en-US" dirty="0" err="1">
                <a:effectLst/>
                <a:latin typeface="Helv"/>
                <a:ea typeface="Calibri" panose="020F0502020204030204" pitchFamily="34" charset="0"/>
                <a:cs typeface="Microsoft New Tai Lue" panose="020B0502040204020203" pitchFamily="34" charset="0"/>
              </a:rPr>
              <a:t>Eng</a:t>
            </a:r>
            <a:r>
              <a:rPr lang="en-US" spc="-1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is</a:t>
            </a:r>
            <a:r>
              <a:rPr lang="en-US" spc="-3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used</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under</a:t>
            </a:r>
            <a:r>
              <a:rPr lang="en-US" spc="-3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a</a:t>
            </a:r>
            <a:r>
              <a:rPr lang="en-US" spc="-2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CC</a:t>
            </a:r>
            <a:r>
              <a:rPr lang="en-US" spc="-3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BY</a:t>
            </a:r>
            <a:r>
              <a:rPr lang="en-US" spc="-2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4.0</a:t>
            </a:r>
            <a:r>
              <a:rPr lang="en-US" spc="-2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International</a:t>
            </a:r>
            <a:r>
              <a:rPr lang="en-US" spc="-3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License.</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Download</a:t>
            </a:r>
            <a:r>
              <a:rPr lang="en-US" spc="-2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for</a:t>
            </a:r>
            <a:r>
              <a:rPr lang="en-US" spc="-26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free</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from</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B.C.</a:t>
            </a:r>
            <a:r>
              <a:rPr lang="en-US"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Open</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Textbook</a:t>
            </a:r>
            <a:r>
              <a:rPr lang="en-US" sz="1800" spc="-1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Collection </a:t>
            </a:r>
            <a:r>
              <a:rPr lang="en-US" sz="1800" u="sng" dirty="0">
                <a:solidFill>
                  <a:srgbClr val="0000FF"/>
                </a:solidFill>
                <a:effectLst/>
                <a:latin typeface="Helv"/>
                <a:ea typeface="Calibri" panose="020F0502020204030204" pitchFamily="34" charset="0"/>
                <a:cs typeface="Microsoft New Tai Lue" panose="020B0502040204020203" pitchFamily="34" charset="0"/>
                <a:hlinkClick r:id="rId3"/>
              </a:rPr>
              <a:t>https://opentextbc.ca/dbdesign01/</a:t>
            </a:r>
            <a:r>
              <a:rPr lang="en-US" sz="1800" dirty="0">
                <a:effectLst/>
                <a:latin typeface="Helv"/>
                <a:ea typeface="Calibri" panose="020F0502020204030204" pitchFamily="34" charset="0"/>
                <a:cs typeface="Microsoft New Tai Lue" panose="020B0502040204020203" pitchFamily="34" charset="0"/>
              </a:rPr>
              <a:t> .</a:t>
            </a:r>
            <a:endParaRPr lang="en-US" sz="4000" dirty="0"/>
          </a:p>
        </p:txBody>
      </p:sp>
    </p:spTree>
    <p:extLst>
      <p:ext uri="{BB962C8B-B14F-4D97-AF65-F5344CB8AC3E}">
        <p14:creationId xmlns:p14="http://schemas.microsoft.com/office/powerpoint/2010/main" val="402267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5F76-59D1-4D50-8D12-0D5621708102}"/>
              </a:ext>
            </a:extLst>
          </p:cNvPr>
          <p:cNvSpPr>
            <a:spLocks noGrp="1"/>
          </p:cNvSpPr>
          <p:nvPr>
            <p:ph type="title"/>
          </p:nvPr>
        </p:nvSpPr>
        <p:spPr/>
        <p:txBody>
          <a:bodyPr/>
          <a:lstStyle/>
          <a:p>
            <a:r>
              <a:rPr lang="en-US" dirty="0"/>
              <a:t>RECOMMENDED TEXTBOOKS</a:t>
            </a:r>
          </a:p>
        </p:txBody>
      </p:sp>
      <p:sp>
        <p:nvSpPr>
          <p:cNvPr id="3" name="Content Placeholder 2">
            <a:extLst>
              <a:ext uri="{FF2B5EF4-FFF2-40B4-BE49-F238E27FC236}">
                <a16:creationId xmlns:a16="http://schemas.microsoft.com/office/drawing/2014/main" id="{E644F547-2C0F-4681-8060-88753BD9360C}"/>
              </a:ext>
            </a:extLst>
          </p:cNvPr>
          <p:cNvSpPr>
            <a:spLocks noGrp="1"/>
          </p:cNvSpPr>
          <p:nvPr>
            <p:ph idx="1"/>
          </p:nvPr>
        </p:nvSpPr>
        <p:spPr>
          <a:xfrm>
            <a:off x="685800" y="1779655"/>
            <a:ext cx="8071104" cy="4480560"/>
          </a:xfrm>
        </p:spPr>
        <p:txBody>
          <a:bodyPr>
            <a:normAutofit fontScale="77500" lnSpcReduction="20000"/>
          </a:bodyPr>
          <a:lstStyle/>
          <a:p>
            <a:pPr marL="0" indent="0">
              <a:buNone/>
            </a:pPr>
            <a:r>
              <a:rPr lang="en-US" dirty="0">
                <a:solidFill>
                  <a:schemeClr val="accent2"/>
                </a:solidFill>
              </a:rPr>
              <a:t>A First Course in Database Systems, 3rd Edition, </a:t>
            </a:r>
            <a:r>
              <a:rPr lang="en-US" dirty="0"/>
              <a:t>by Jeffrey Ullman and Jennifer </a:t>
            </a:r>
            <a:r>
              <a:rPr lang="en-US" dirty="0" err="1"/>
              <a:t>Widom</a:t>
            </a:r>
            <a:r>
              <a:rPr lang="en-US" dirty="0"/>
              <a:t>. ISBN- 13: 978-0136006374 ISBN-10: 9780136006374</a:t>
            </a:r>
          </a:p>
          <a:p>
            <a:pPr marL="0" indent="0">
              <a:buNone/>
            </a:pPr>
            <a:r>
              <a:rPr lang="en-US" dirty="0">
                <a:solidFill>
                  <a:schemeClr val="accent2"/>
                </a:solidFill>
              </a:rPr>
              <a:t>ggplot2: Elegant Graphics for Data Analysis</a:t>
            </a:r>
            <a:r>
              <a:rPr lang="en-US" dirty="0"/>
              <a:t>, Hadley Wickham, Springer, 2nd Edition. Several of the worked examples will be referenced as case studies.</a:t>
            </a:r>
          </a:p>
          <a:p>
            <a:pPr marL="0" indent="0">
              <a:buNone/>
            </a:pPr>
            <a:r>
              <a:rPr lang="en-US" dirty="0">
                <a:solidFill>
                  <a:schemeClr val="accent2"/>
                </a:solidFill>
              </a:rPr>
              <a:t>Exploratory Data Analysis with R, Roger D. Peng, </a:t>
            </a:r>
            <a:r>
              <a:rPr lang="en-US" dirty="0"/>
              <a:t>The Johns Hopkins University, </a:t>
            </a:r>
            <a:r>
              <a:rPr lang="en-US" dirty="0" err="1"/>
              <a:t>Leanpub</a:t>
            </a:r>
            <a:r>
              <a:rPr lang="en-US" dirty="0"/>
              <a:t>. This book is also written in R and contains some useful worked examples with code, output, and hyperlinks to video content made by the author. This will also act as a reference guide for a few of the worked case studies we will investigate. It can be found for free online at https://leanpub.com/.</a:t>
            </a:r>
          </a:p>
          <a:p>
            <a:pPr marL="0" indent="0">
              <a:buNone/>
            </a:pPr>
            <a:r>
              <a:rPr lang="en-US" dirty="0">
                <a:solidFill>
                  <a:schemeClr val="accent2"/>
                </a:solidFill>
              </a:rPr>
              <a:t>Statistical Inference for Data Science, Brian </a:t>
            </a:r>
            <a:r>
              <a:rPr lang="en-US" dirty="0" err="1">
                <a:solidFill>
                  <a:schemeClr val="accent2"/>
                </a:solidFill>
              </a:rPr>
              <a:t>Caffo</a:t>
            </a:r>
            <a:r>
              <a:rPr lang="en-US" dirty="0"/>
              <a:t>, The Johns Hopkins University, </a:t>
            </a:r>
            <a:r>
              <a:rPr lang="en-US" dirty="0" err="1"/>
              <a:t>Leanpub</a:t>
            </a:r>
            <a:r>
              <a:rPr lang="en-US" dirty="0"/>
              <a:t>. This book is a reference guide intended to review concepts introduced in ECON 216 but introduces the material with coded examples in R. We will not work directly from this resource, but it should provide for a good review of material if you are rusty. It can be found for free online at https://leanpub.com/.</a:t>
            </a:r>
          </a:p>
          <a:p>
            <a:pPr marL="0" indent="0">
              <a:buNone/>
            </a:pPr>
            <a:r>
              <a:rPr lang="en-US" dirty="0">
                <a:solidFill>
                  <a:schemeClr val="accent2"/>
                </a:solidFill>
              </a:rPr>
              <a:t>Regression Models for Data Science in R, Brian </a:t>
            </a:r>
            <a:r>
              <a:rPr lang="en-US" dirty="0" err="1">
                <a:solidFill>
                  <a:schemeClr val="accent2"/>
                </a:solidFill>
              </a:rPr>
              <a:t>Caffo</a:t>
            </a:r>
            <a:r>
              <a:rPr lang="en-US" dirty="0"/>
              <a:t>, The Johns Hopkins University, </a:t>
            </a:r>
            <a:r>
              <a:rPr lang="en-US" dirty="0" err="1"/>
              <a:t>Leanpub</a:t>
            </a:r>
            <a:r>
              <a:rPr lang="en-US" dirty="0"/>
              <a:t>. This book is a bit more advanced in terms of mathematical background, but will be a useful reference guide for reviewing material introduced in ECON 216 and examples implementing regression models in R. It can be found for free online at https://leanpub.com/.</a:t>
            </a:r>
          </a:p>
          <a:p>
            <a:pPr marL="0" indent="0">
              <a:buNone/>
            </a:pPr>
            <a:r>
              <a:rPr lang="en-US" dirty="0"/>
              <a:t>Resource	for	relational	database	and	SQL: http://ovid.cs.depaul.edu/Classes/CSC355-S14/CSC355-links.htm</a:t>
            </a:r>
          </a:p>
          <a:p>
            <a:endParaRPr lang="en-US" dirty="0"/>
          </a:p>
        </p:txBody>
      </p:sp>
    </p:spTree>
    <p:extLst>
      <p:ext uri="{BB962C8B-B14F-4D97-AF65-F5344CB8AC3E}">
        <p14:creationId xmlns:p14="http://schemas.microsoft.com/office/powerpoint/2010/main" val="155906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232" y="228600"/>
            <a:ext cx="4550113" cy="685800"/>
          </a:xfrm>
        </p:spPr>
        <p:txBody>
          <a:bodyPr>
            <a:normAutofit/>
          </a:bodyPr>
          <a:lstStyle/>
          <a:p>
            <a:r>
              <a:rPr lang="en-US" sz="3200" dirty="0">
                <a:solidFill>
                  <a:srgbClr val="FFC000"/>
                </a:solidFill>
              </a:rPr>
              <a:t>Software TOOLS</a:t>
            </a:r>
          </a:p>
        </p:txBody>
      </p:sp>
      <p:sp>
        <p:nvSpPr>
          <p:cNvPr id="3" name="Content Placeholder 2"/>
          <p:cNvSpPr>
            <a:spLocks noGrp="1"/>
          </p:cNvSpPr>
          <p:nvPr>
            <p:ph idx="1"/>
          </p:nvPr>
        </p:nvSpPr>
        <p:spPr>
          <a:xfrm>
            <a:off x="609600" y="762000"/>
            <a:ext cx="5054599" cy="5547360"/>
          </a:xfrm>
        </p:spPr>
        <p:txBody>
          <a:bodyPr>
            <a:normAutofit fontScale="92500" lnSpcReduction="20000"/>
          </a:bodyPr>
          <a:lstStyle/>
          <a:p>
            <a:pPr marL="0" indent="0">
              <a:buNone/>
            </a:pPr>
            <a:r>
              <a:rPr lang="en-US" sz="1700" dirty="0">
                <a:solidFill>
                  <a:srgbClr val="FFC000"/>
                </a:solidFill>
              </a:rPr>
              <a:t>[R</a:t>
            </a:r>
            <a:r>
              <a:rPr lang="en-US" sz="1700" dirty="0"/>
              <a:t>, a statistical computing package that can be downloaded for free here: https://www.r-project.org/.</a:t>
            </a:r>
          </a:p>
          <a:p>
            <a:pPr marL="0" indent="0">
              <a:buNone/>
            </a:pPr>
            <a:r>
              <a:rPr lang="en-US" sz="1700" dirty="0">
                <a:solidFill>
                  <a:srgbClr val="FFC000"/>
                </a:solidFill>
              </a:rPr>
              <a:t>RStudio, </a:t>
            </a:r>
            <a:r>
              <a:rPr lang="en-US" sz="1700" dirty="0"/>
              <a:t>An integrated development environment (IDE) for R, an open source statistical computing software package. You can download the most recent (desktop) version (compatible for Mac and Windows) for free at www.rstudio.com. All other packages and extensions can be loaded seamlessly from within the IDE. (It is also possible to run RStudio remotely using a virtual machine (VM) by setting up a free account and carefully poking around here: https://dataplatform.cloud.ibm.com/.)</a:t>
            </a:r>
          </a:p>
          <a:p>
            <a:pPr marL="0" indent="0">
              <a:buNone/>
            </a:pPr>
            <a:r>
              <a:rPr lang="en-US" sz="1700" dirty="0">
                <a:solidFill>
                  <a:srgbClr val="FFC000"/>
                </a:solidFill>
              </a:rPr>
              <a:t>GitHub</a:t>
            </a:r>
            <a:r>
              <a:rPr lang="en-US" sz="1700" dirty="0"/>
              <a:t>, a version control software that will be helpful when it comes to collaborative editing of data or documents in the cloud. Will also require PC users (but not Mac) to download Git (Mac users will need to use their terminal window). You can download Git for Windows here: https://git- scm.com/download/win.</a:t>
            </a:r>
          </a:p>
          <a:p>
            <a:pPr marL="0" indent="0">
              <a:buNone/>
            </a:pPr>
            <a:r>
              <a:rPr lang="en-US" sz="1700" dirty="0">
                <a:solidFill>
                  <a:srgbClr val="FFC000"/>
                </a:solidFill>
              </a:rPr>
              <a:t>SQL </a:t>
            </a:r>
            <a:r>
              <a:rPr lang="en-US" sz="1700" dirty="0"/>
              <a:t>(Structured Query Language), a language used to query relational databases. We will leverage a virtual MS SQL Server as well as an open source library in R called </a:t>
            </a:r>
            <a:r>
              <a:rPr lang="en-US" sz="1700" dirty="0" err="1"/>
              <a:t>sqldf</a:t>
            </a:r>
            <a:r>
              <a:rPr lang="en-US" sz="1700" dirty="0"/>
              <a:t> that will allow us to run SQLite queries from within RStudio.</a:t>
            </a:r>
          </a:p>
          <a:p>
            <a:pPr marL="0" indent="0">
              <a:buNone/>
            </a:pPr>
            <a:r>
              <a:rPr lang="en-US" sz="1700" dirty="0">
                <a:solidFill>
                  <a:srgbClr val="FFC000"/>
                </a:solidFill>
              </a:rPr>
              <a:t>Microsoft Excel. </a:t>
            </a:r>
            <a:r>
              <a:rPr lang="en-US" sz="1700" dirty="0"/>
              <a:t>All computers in the labs have this installed.</a:t>
            </a:r>
          </a:p>
          <a:p>
            <a:pPr marL="0" indent="0">
              <a:buNone/>
            </a:pPr>
            <a:r>
              <a:rPr lang="en-US" sz="1700" dirty="0">
                <a:solidFill>
                  <a:srgbClr val="FFC000"/>
                </a:solidFill>
              </a:rPr>
              <a:t>MS SQL Server. </a:t>
            </a:r>
            <a:r>
              <a:rPr lang="en-US" sz="1700" dirty="0"/>
              <a:t>Access will be provided via EPIC.</a:t>
            </a:r>
          </a:p>
          <a:p>
            <a:pPr marL="0" indent="0">
              <a:buNone/>
            </a:pPr>
            <a:r>
              <a:rPr lang="en-US" sz="1700" dirty="0">
                <a:solidFill>
                  <a:srgbClr val="FFC000"/>
                </a:solidFill>
              </a:rPr>
              <a:t>Microsoft Access. </a:t>
            </a:r>
            <a:r>
              <a:rPr lang="en-US" sz="1700" dirty="0"/>
              <a:t>All computers in the labs have .</a:t>
            </a:r>
          </a:p>
          <a:p>
            <a:pPr marL="0" indent="0">
              <a:buNone/>
            </a:pPr>
            <a:endParaRPr lang="en-US" sz="1000" dirty="0"/>
          </a:p>
        </p:txBody>
      </p:sp>
      <p:pic>
        <p:nvPicPr>
          <p:cNvPr id="6" name="Picture 5" descr="Graph">
            <a:extLst>
              <a:ext uri="{FF2B5EF4-FFF2-40B4-BE49-F238E27FC236}">
                <a16:creationId xmlns:a16="http://schemas.microsoft.com/office/drawing/2014/main" id="{6EA3A402-6069-B235-53ED-3E97BE227A49}"/>
              </a:ext>
            </a:extLst>
          </p:cNvPr>
          <p:cNvPicPr>
            <a:picLocks noChangeAspect="1"/>
          </p:cNvPicPr>
          <p:nvPr/>
        </p:nvPicPr>
        <p:blipFill>
          <a:blip r:embed="rId2"/>
          <a:srcRect l="28511" r="39776"/>
          <a:stretch/>
        </p:blipFill>
        <p:spPr>
          <a:xfrm>
            <a:off x="5664199" y="10"/>
            <a:ext cx="3479800" cy="6857990"/>
          </a:xfrm>
          <a:prstGeom prst="rect">
            <a:avLst/>
          </a:prstGeom>
        </p:spPr>
      </p:pic>
    </p:spTree>
    <p:extLst>
      <p:ext uri="{BB962C8B-B14F-4D97-AF65-F5344CB8AC3E}">
        <p14:creationId xmlns:p14="http://schemas.microsoft.com/office/powerpoint/2010/main" val="159661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US" dirty="0"/>
              <a:t>Different APPLICATION INTERFACES Used</a:t>
            </a:r>
          </a:p>
        </p:txBody>
      </p:sp>
      <p:sp>
        <p:nvSpPr>
          <p:cNvPr id="3" name="Content Placeholder 2"/>
          <p:cNvSpPr>
            <a:spLocks noGrp="1"/>
          </p:cNvSpPr>
          <p:nvPr>
            <p:ph idx="1"/>
          </p:nvPr>
        </p:nvSpPr>
        <p:spPr>
          <a:xfrm>
            <a:off x="768096" y="2286000"/>
            <a:ext cx="6013703" cy="4023360"/>
          </a:xfrm>
        </p:spPr>
        <p:txBody>
          <a:bodyPr>
            <a:normAutofit/>
          </a:bodyPr>
          <a:lstStyle/>
          <a:p>
            <a:r>
              <a:rPr lang="en-US" dirty="0"/>
              <a:t>Canvas and carl.sandiego.edu website SIMUCAST</a:t>
            </a:r>
          </a:p>
          <a:p>
            <a:pPr lvl="1"/>
            <a:r>
              <a:rPr lang="en-US" dirty="0"/>
              <a:t>Course Content</a:t>
            </a:r>
          </a:p>
          <a:p>
            <a:pPr lvl="1"/>
            <a:r>
              <a:rPr lang="en-US" dirty="0"/>
              <a:t>Grades </a:t>
            </a:r>
          </a:p>
          <a:p>
            <a:pPr marL="128016" lvl="1" indent="0">
              <a:buNone/>
            </a:pPr>
            <a:endParaRPr lang="en-US" dirty="0"/>
          </a:p>
          <a:p>
            <a:pPr marL="128016" lvl="1" indent="0">
              <a:buNone/>
            </a:pPr>
            <a:r>
              <a:rPr lang="en-US" sz="2000" dirty="0"/>
              <a:t>EPIC – Direct Access to SQL Server and Walmart/Dillard/Tyson data hosted by the University of Arkansas</a:t>
            </a:r>
            <a:endParaRPr lang="en-US" dirty="0"/>
          </a:p>
          <a:p>
            <a:pPr marL="128016" lvl="1" indent="0">
              <a:buNone/>
            </a:pPr>
            <a:endParaRPr lang="en-US" dirty="0"/>
          </a:p>
          <a:p>
            <a:r>
              <a:rPr lang="en-US" dirty="0" err="1"/>
              <a:t>DataCamp</a:t>
            </a:r>
            <a:endParaRPr lang="en-US" dirty="0"/>
          </a:p>
          <a:p>
            <a:pPr lvl="1"/>
            <a:r>
              <a:rPr lang="en-US" dirty="0"/>
              <a:t>Homework Assignments</a:t>
            </a:r>
          </a:p>
          <a:p>
            <a:pPr lvl="1"/>
            <a:r>
              <a:rPr lang="en-US" dirty="0"/>
              <a:t>PC needed for Access</a:t>
            </a:r>
          </a:p>
          <a:p>
            <a:pPr lvl="1"/>
            <a:r>
              <a:rPr lang="en-US" dirty="0">
                <a:hlinkClick r:id="rId2"/>
              </a:rPr>
              <a:t>https://guacamole.sandiego.edu/guacamole/#/</a:t>
            </a:r>
            <a:endParaRPr lang="en-US" dirty="0"/>
          </a:p>
          <a:p>
            <a:pPr marL="0" indent="0">
              <a:buNone/>
            </a:pPr>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a:t>Agenda</a:t>
            </a:r>
            <a:endParaRPr lang="en-US" dirty="0"/>
          </a:p>
        </p:txBody>
      </p:sp>
      <p:graphicFrame>
        <p:nvGraphicFramePr>
          <p:cNvPr id="5" name="Content Placeholder 2">
            <a:extLst>
              <a:ext uri="{FF2B5EF4-FFF2-40B4-BE49-F238E27FC236}">
                <a16:creationId xmlns:a16="http://schemas.microsoft.com/office/drawing/2014/main" id="{CCED95CC-60F8-411D-8B25-B74DB4CB983F}"/>
              </a:ext>
            </a:extLst>
          </p:cNvPr>
          <p:cNvGraphicFramePr>
            <a:graphicFrameLocks noGrp="1"/>
          </p:cNvGraphicFramePr>
          <p:nvPr>
            <p:ph idx="1"/>
            <p:extLst>
              <p:ext uri="{D42A27DB-BD31-4B8C-83A1-F6EECF244321}">
                <p14:modId xmlns:p14="http://schemas.microsoft.com/office/powerpoint/2010/main" val="3214533737"/>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8A88-1A85-4751-8FBD-82F308507937}"/>
              </a:ext>
            </a:extLst>
          </p:cNvPr>
          <p:cNvSpPr>
            <a:spLocks noGrp="1"/>
          </p:cNvSpPr>
          <p:nvPr>
            <p:ph type="title"/>
          </p:nvPr>
        </p:nvSpPr>
        <p:spPr/>
        <p:txBody>
          <a:bodyPr/>
          <a:lstStyle/>
          <a:p>
            <a:r>
              <a:rPr lang="en-US" dirty="0"/>
              <a:t>Professionalism (attendance, participation, </a:t>
            </a:r>
            <a:r>
              <a:rPr lang="en-US" dirty="0" err="1"/>
              <a:t>etc</a:t>
            </a:r>
            <a:r>
              <a:rPr lang="en-US" dirty="0"/>
              <a:t>)</a:t>
            </a:r>
          </a:p>
        </p:txBody>
      </p:sp>
      <p:sp>
        <p:nvSpPr>
          <p:cNvPr id="3" name="Content Placeholder 2">
            <a:extLst>
              <a:ext uri="{FF2B5EF4-FFF2-40B4-BE49-F238E27FC236}">
                <a16:creationId xmlns:a16="http://schemas.microsoft.com/office/drawing/2014/main" id="{4DBA0779-B35B-4847-836B-D01D5BDA4364}"/>
              </a:ext>
            </a:extLst>
          </p:cNvPr>
          <p:cNvSpPr>
            <a:spLocks noGrp="1"/>
          </p:cNvSpPr>
          <p:nvPr>
            <p:ph idx="1"/>
          </p:nvPr>
        </p:nvSpPr>
        <p:spPr/>
        <p:txBody>
          <a:bodyPr/>
          <a:lstStyle/>
          <a:p>
            <a:r>
              <a:rPr lang="en-US" dirty="0"/>
              <a:t>Attendance is critical for success in this class. It is in the student's best interest to attend class every day. It is understood that events may cause one to have to miss class to which advance notice is preferred. A portion of the course grade is allocated towards professionalism (includes attendance, class participation and professionalism). </a:t>
            </a:r>
          </a:p>
          <a:p>
            <a:r>
              <a:rPr lang="en-US" dirty="0"/>
              <a:t>Failure to be in class in the event attendance is taken can result in a reduction in this grade component. This can also include being late after attendance has been taken or leaving class early. Furthermore, </a:t>
            </a:r>
            <a:r>
              <a:rPr lang="en-US" i="1" dirty="0"/>
              <a:t>failure to attend more than 50% of all class lecture (and/or lab sessions) will result in failing the course.</a:t>
            </a:r>
            <a:r>
              <a:rPr lang="en-US" dirty="0"/>
              <a:t> Lastly keep in mind that attendance, participation, and professionalism are three separate items, that is, you need to more than just show up; you are expected to be prepared and contribute to class activities and discussion</a:t>
            </a:r>
          </a:p>
        </p:txBody>
      </p:sp>
    </p:spTree>
    <p:extLst>
      <p:ext uri="{BB962C8B-B14F-4D97-AF65-F5344CB8AC3E}">
        <p14:creationId xmlns:p14="http://schemas.microsoft.com/office/powerpoint/2010/main" val="415153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E3CE7-E291-4C63-AA74-270A5B0565D7}"/>
              </a:ext>
            </a:extLst>
          </p:cNvPr>
          <p:cNvSpPr>
            <a:spLocks noGrp="1"/>
          </p:cNvSpPr>
          <p:nvPr>
            <p:ph type="title"/>
          </p:nvPr>
        </p:nvSpPr>
        <p:spPr>
          <a:xfrm>
            <a:off x="768096" y="585216"/>
            <a:ext cx="2834314" cy="1499616"/>
          </a:xfrm>
        </p:spPr>
        <p:txBody>
          <a:bodyPr>
            <a:normAutofit/>
          </a:bodyPr>
          <a:lstStyle/>
          <a:p>
            <a:r>
              <a:rPr lang="en-US">
                <a:solidFill>
                  <a:srgbClr val="FFFFFF"/>
                </a:solidFill>
              </a:rPr>
              <a:t>datacamp</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9CE306-4B1A-46AE-B8C4-45C78E8BB92C}"/>
              </a:ext>
            </a:extLst>
          </p:cNvPr>
          <p:cNvSpPr>
            <a:spLocks noGrp="1"/>
          </p:cNvSpPr>
          <p:nvPr>
            <p:ph idx="1"/>
          </p:nvPr>
        </p:nvSpPr>
        <p:spPr>
          <a:xfrm>
            <a:off x="768096" y="2286000"/>
            <a:ext cx="2843784" cy="3931920"/>
          </a:xfrm>
        </p:spPr>
        <p:txBody>
          <a:bodyPr>
            <a:normAutofit/>
          </a:bodyPr>
          <a:lstStyle/>
          <a:p>
            <a:r>
              <a:rPr lang="en-US" sz="1400">
                <a:solidFill>
                  <a:srgbClr val="FFFFFF"/>
                </a:solidFill>
              </a:rPr>
              <a:t>This course will leverage DataCamp, an online learning platform, to help introduce concepts related to both the course content (theory) and applications that will leverage a state-of-the-art software visualization tool, Tableau.  You will need to enroll in the DataCamp course in order to access and submit assignments (first one is due before 2/11/24).  There is approximately one assignment per week up to first week of May.  Assignments can take more than 2 hours for any given week, so you should allocate your time carefully to these activities</a:t>
            </a:r>
          </a:p>
        </p:txBody>
      </p:sp>
      <p:pic>
        <p:nvPicPr>
          <p:cNvPr id="6" name="Picture 5">
            <a:extLst>
              <a:ext uri="{FF2B5EF4-FFF2-40B4-BE49-F238E27FC236}">
                <a16:creationId xmlns:a16="http://schemas.microsoft.com/office/drawing/2014/main" id="{019923A9-C0B6-A82E-E8D6-F9FD2A41E1E0}"/>
              </a:ext>
            </a:extLst>
          </p:cNvPr>
          <p:cNvPicPr>
            <a:picLocks noChangeAspect="1"/>
          </p:cNvPicPr>
          <p:nvPr/>
        </p:nvPicPr>
        <p:blipFill>
          <a:blip r:embed="rId2"/>
          <a:stretch>
            <a:fillRect/>
          </a:stretch>
        </p:blipFill>
        <p:spPr>
          <a:xfrm>
            <a:off x="4572000" y="2026658"/>
            <a:ext cx="4091940" cy="2804683"/>
          </a:xfrm>
          <a:prstGeom prst="rect">
            <a:avLst/>
          </a:prstGeom>
        </p:spPr>
      </p:pic>
    </p:spTree>
    <p:extLst>
      <p:ext uri="{BB962C8B-B14F-4D97-AF65-F5344CB8AC3E}">
        <p14:creationId xmlns:p14="http://schemas.microsoft.com/office/powerpoint/2010/main" val="142213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290055" cy="4023360"/>
          </a:xfrm>
        </p:spPr>
        <p:txBody>
          <a:bodyPr/>
          <a:lstStyle/>
          <a:p>
            <a:pPr marL="114300" marR="600075" algn="just">
              <a:spcBef>
                <a:spcPts val="0"/>
              </a:spcBef>
              <a:spcAft>
                <a:spcPts val="0"/>
              </a:spcAft>
            </a:pPr>
            <a:r>
              <a:rPr lang="en-US" sz="1800" dirty="0">
                <a:effectLst/>
                <a:latin typeface="Helv"/>
                <a:ea typeface="Calibri" panose="020F0502020204030204" pitchFamily="34" charset="0"/>
                <a:cs typeface="Microsoft New Tai Lue" panose="020B0502040204020203" pitchFamily="34" charset="0"/>
              </a:rPr>
              <a:t>There will be two noncumulative midterm exams administered at approximately weeks</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5 and weeks 10 of the course.</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The final exam takes the form of the final project for the </a:t>
            </a:r>
            <a:r>
              <a:rPr lang="en-US" sz="1800" spc="-26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course</a:t>
            </a:r>
            <a:r>
              <a:rPr lang="en-US" sz="1800" spc="-20" dirty="0">
                <a:effectLst/>
                <a:latin typeface="Helv"/>
                <a:ea typeface="Calibri" panose="020F0502020204030204" pitchFamily="34" charset="0"/>
                <a:cs typeface="Microsoft New Tai Lue" panose="020B0502040204020203" pitchFamily="34" charset="0"/>
              </a:rPr>
              <a:t>.</a:t>
            </a:r>
            <a:endParaRPr lang="en-US" sz="1800" dirty="0">
              <a:effectLst/>
              <a:latin typeface="Calibri" panose="020F0502020204030204" pitchFamily="34" charset="0"/>
              <a:ea typeface="Calibri" panose="020F0502020204030204" pitchFamily="34" charset="0"/>
            </a:endParaRPr>
          </a:p>
          <a:p>
            <a:pPr marL="365760" lvl="1" indent="0">
              <a:buNone/>
            </a:pPr>
            <a:endParaRPr lang="en-US" sz="2000" dirty="0"/>
          </a:p>
          <a:p>
            <a:pPr marL="365760" lvl="1" indent="0">
              <a:buNone/>
            </a:pPr>
            <a:r>
              <a:rPr lang="en-US" sz="2000" b="1" dirty="0">
                <a:solidFill>
                  <a:schemeClr val="accent2"/>
                </a:solidFill>
              </a:rPr>
              <a:t>Analytics Programming Exam</a:t>
            </a:r>
            <a:br>
              <a:rPr lang="en-US" sz="2000" dirty="0"/>
            </a:br>
            <a:r>
              <a:rPr lang="en-US" sz="2000" dirty="0"/>
              <a:t>12 March 2024</a:t>
            </a:r>
          </a:p>
          <a:p>
            <a:pPr marL="365760" lvl="1" indent="0">
              <a:buNone/>
            </a:pPr>
            <a:endParaRPr lang="en-US" sz="2000" b="1" dirty="0">
              <a:solidFill>
                <a:schemeClr val="accent2"/>
              </a:solidFill>
            </a:endParaRPr>
          </a:p>
          <a:p>
            <a:pPr marL="365760" lvl="1" indent="0">
              <a:buNone/>
            </a:pPr>
            <a:r>
              <a:rPr lang="en-US" sz="2000" b="1" dirty="0">
                <a:solidFill>
                  <a:schemeClr val="accent2"/>
                </a:solidFill>
              </a:rPr>
              <a:t>SQL Skills Exam</a:t>
            </a:r>
          </a:p>
          <a:p>
            <a:pPr marL="365760" lvl="1" indent="0">
              <a:buNone/>
            </a:pPr>
            <a:r>
              <a:rPr lang="en-US" sz="2000" dirty="0"/>
              <a:t>25 April 2024</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Excel Exam Dates</a:t>
            </a:r>
          </a:p>
        </p:txBody>
      </p:sp>
      <p:pic>
        <p:nvPicPr>
          <p:cNvPr id="4" name="Picture 3"/>
          <p:cNvPicPr>
            <a:picLocks noChangeAspect="1"/>
          </p:cNvPicPr>
          <p:nvPr/>
        </p:nvPicPr>
        <p:blipFill>
          <a:blip r:embed="rId2"/>
          <a:stretch>
            <a:fillRect/>
          </a:stretch>
        </p:blipFill>
        <p:spPr>
          <a:xfrm>
            <a:off x="4588497" y="3064528"/>
            <a:ext cx="3673779" cy="2632875"/>
          </a:xfrm>
          <a:prstGeom prst="rect">
            <a:avLst/>
          </a:prstGeom>
        </p:spPr>
      </p:pic>
    </p:spTree>
    <p:extLst>
      <p:ext uri="{BB962C8B-B14F-4D97-AF65-F5344CB8AC3E}">
        <p14:creationId xmlns:p14="http://schemas.microsoft.com/office/powerpoint/2010/main" val="107545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A7E5-BA1D-47AD-BB1E-C3E59049C8CB}"/>
              </a:ext>
            </a:extLst>
          </p:cNvPr>
          <p:cNvSpPr>
            <a:spLocks noGrp="1"/>
          </p:cNvSpPr>
          <p:nvPr>
            <p:ph type="title"/>
          </p:nvPr>
        </p:nvSpPr>
        <p:spPr/>
        <p:txBody>
          <a:bodyPr/>
          <a:lstStyle/>
          <a:p>
            <a:r>
              <a:rPr lang="en-US" dirty="0"/>
              <a:t>Course project</a:t>
            </a:r>
          </a:p>
        </p:txBody>
      </p:sp>
      <p:sp>
        <p:nvSpPr>
          <p:cNvPr id="3" name="Content Placeholder 2">
            <a:extLst>
              <a:ext uri="{FF2B5EF4-FFF2-40B4-BE49-F238E27FC236}">
                <a16:creationId xmlns:a16="http://schemas.microsoft.com/office/drawing/2014/main" id="{4CF8B41E-E8B8-4928-A778-488401882146}"/>
              </a:ext>
            </a:extLst>
          </p:cNvPr>
          <p:cNvSpPr>
            <a:spLocks noGrp="1"/>
          </p:cNvSpPr>
          <p:nvPr>
            <p:ph idx="1"/>
          </p:nvPr>
        </p:nvSpPr>
        <p:spPr/>
        <p:txBody>
          <a:bodyPr/>
          <a:lstStyle/>
          <a:p>
            <a:r>
              <a:rPr lang="en-US" dirty="0"/>
              <a:t>The goals of the team project are (1) to integrate and apply what you have learned in the class; (2) to give you experience working in team situations; and (3) to enhance your communication and presentation skills. </a:t>
            </a:r>
          </a:p>
          <a:p>
            <a:r>
              <a:rPr lang="en-US" dirty="0"/>
              <a:t>Throughout the course, you will complete two major analytics tasks: a descriptive task and a database task. Details for these two tasks will be made available after the appropriate material has been covered. </a:t>
            </a:r>
          </a:p>
          <a:p>
            <a:r>
              <a:rPr lang="en-US" dirty="0"/>
              <a:t>In general, the projects will provide you the opportunity to express yourself creatively within the constraints of the task using the statistical software package to showcase your analysis and demonstrate your competency with coding and debugging your work.</a:t>
            </a:r>
          </a:p>
        </p:txBody>
      </p:sp>
    </p:spTree>
    <p:extLst>
      <p:ext uri="{BB962C8B-B14F-4D97-AF65-F5344CB8AC3E}">
        <p14:creationId xmlns:p14="http://schemas.microsoft.com/office/powerpoint/2010/main" val="292449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CD70-8DD3-48A5-9F44-136E4C1A3C9A}"/>
              </a:ext>
            </a:extLst>
          </p:cNvPr>
          <p:cNvSpPr>
            <a:spLocks noGrp="1"/>
          </p:cNvSpPr>
          <p:nvPr>
            <p:ph type="title"/>
          </p:nvPr>
        </p:nvSpPr>
        <p:spPr/>
        <p:txBody>
          <a:bodyPr/>
          <a:lstStyle/>
          <a:p>
            <a:r>
              <a:rPr lang="en-US" dirty="0"/>
              <a:t>COURSE GRADE</a:t>
            </a:r>
          </a:p>
        </p:txBody>
      </p:sp>
      <p:pic>
        <p:nvPicPr>
          <p:cNvPr id="4" name="Picture 3">
            <a:extLst>
              <a:ext uri="{FF2B5EF4-FFF2-40B4-BE49-F238E27FC236}">
                <a16:creationId xmlns:a16="http://schemas.microsoft.com/office/drawing/2014/main" id="{DA1434DA-9F40-46C8-88B4-48AF78329ACD}"/>
              </a:ext>
            </a:extLst>
          </p:cNvPr>
          <p:cNvPicPr>
            <a:picLocks noChangeAspect="1"/>
          </p:cNvPicPr>
          <p:nvPr/>
        </p:nvPicPr>
        <p:blipFill>
          <a:blip r:embed="rId2"/>
          <a:stretch>
            <a:fillRect/>
          </a:stretch>
        </p:blipFill>
        <p:spPr>
          <a:xfrm>
            <a:off x="1447800" y="2362200"/>
            <a:ext cx="8269333" cy="3352800"/>
          </a:xfrm>
          <a:prstGeom prst="rect">
            <a:avLst/>
          </a:prstGeom>
        </p:spPr>
      </p:pic>
    </p:spTree>
    <p:extLst>
      <p:ext uri="{BB962C8B-B14F-4D97-AF65-F5344CB8AC3E}">
        <p14:creationId xmlns:p14="http://schemas.microsoft.com/office/powerpoint/2010/main" val="136222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8D60-58AA-4F2C-93D1-8433395A873F}"/>
              </a:ext>
            </a:extLst>
          </p:cNvPr>
          <p:cNvSpPr>
            <a:spLocks noGrp="1"/>
          </p:cNvSpPr>
          <p:nvPr>
            <p:ph type="title"/>
          </p:nvPr>
        </p:nvSpPr>
        <p:spPr/>
        <p:txBody>
          <a:bodyPr/>
          <a:lstStyle/>
          <a:p>
            <a:r>
              <a:rPr lang="en-US" dirty="0"/>
              <a:t>Classroom decorum and email</a:t>
            </a:r>
          </a:p>
        </p:txBody>
      </p:sp>
      <p:sp>
        <p:nvSpPr>
          <p:cNvPr id="3" name="Content Placeholder 2">
            <a:extLst>
              <a:ext uri="{FF2B5EF4-FFF2-40B4-BE49-F238E27FC236}">
                <a16:creationId xmlns:a16="http://schemas.microsoft.com/office/drawing/2014/main" id="{772D93C6-2662-430B-8AA6-DEC5F39CFB7E}"/>
              </a:ext>
            </a:extLst>
          </p:cNvPr>
          <p:cNvSpPr>
            <a:spLocks noGrp="1"/>
          </p:cNvSpPr>
          <p:nvPr>
            <p:ph idx="1"/>
          </p:nvPr>
        </p:nvSpPr>
        <p:spPr/>
        <p:txBody>
          <a:bodyPr/>
          <a:lstStyle/>
          <a:p>
            <a:r>
              <a:rPr lang="en-US" dirty="0">
                <a:effectLst/>
                <a:latin typeface="Helv"/>
                <a:ea typeface="Calibri" panose="020F0502020204030204" pitchFamily="34" charset="0"/>
                <a:cs typeface="Microsoft New Tai Lue" panose="020B0502040204020203" pitchFamily="34" charset="0"/>
              </a:rPr>
              <a:t>In</a:t>
            </a:r>
            <a:r>
              <a:rPr lang="en-US" spc="-2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extreme</a:t>
            </a:r>
            <a:r>
              <a:rPr lang="en-US" spc="-1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cases</a:t>
            </a:r>
            <a:r>
              <a:rPr lang="en-US" spc="-3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a:t>
            </a:r>
            <a:r>
              <a:rPr lang="en-US" spc="-26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instructor</a:t>
            </a:r>
            <a:r>
              <a:rPr lang="en-US" spc="-5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reserves</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right</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to</a:t>
            </a:r>
            <a:r>
              <a:rPr lang="en-US" spc="-5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decrease</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the</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letter</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grade</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by</a:t>
            </a:r>
            <a:r>
              <a:rPr lang="en-US" spc="-5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an</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entire</a:t>
            </a:r>
            <a:r>
              <a:rPr lang="en-US" spc="-5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letter</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for</a:t>
            </a:r>
            <a:r>
              <a:rPr lang="en-US" spc="-4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a</a:t>
            </a:r>
            <a:r>
              <a:rPr lang="en-US" spc="-4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student</a:t>
            </a:r>
            <a:r>
              <a:rPr lang="en-US" spc="-260"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due</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to</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inappropriate</a:t>
            </a:r>
            <a:r>
              <a:rPr lang="en-US" spc="5" dirty="0">
                <a:effectLst/>
                <a:latin typeface="Helv"/>
                <a:ea typeface="Calibri" panose="020F0502020204030204" pitchFamily="34" charset="0"/>
                <a:cs typeface="Microsoft New Tai Lue" panose="020B0502040204020203" pitchFamily="34" charset="0"/>
              </a:rPr>
              <a:t> </a:t>
            </a:r>
            <a:r>
              <a:rPr lang="en-US" dirty="0">
                <a:effectLst/>
                <a:latin typeface="Helv"/>
                <a:ea typeface="Calibri" panose="020F0502020204030204" pitchFamily="34" charset="0"/>
                <a:cs typeface="Microsoft New Tai Lue" panose="020B0502040204020203" pitchFamily="34" charset="0"/>
              </a:rPr>
              <a:t>behavior.</a:t>
            </a:r>
            <a:r>
              <a:rPr lang="en-US" spc="5" dirty="0">
                <a:effectLst/>
                <a:latin typeface="Helv"/>
                <a:ea typeface="Calibri" panose="020F0502020204030204" pitchFamily="34" charset="0"/>
                <a:cs typeface="Microsoft New Tai Lue" panose="020B0502040204020203" pitchFamily="34" charset="0"/>
              </a:rPr>
              <a:t> </a:t>
            </a:r>
            <a:endParaRPr lang="en-US" sz="2400" dirty="0"/>
          </a:p>
          <a:p>
            <a:r>
              <a:rPr lang="en-US" dirty="0">
                <a:latin typeface="Helv"/>
              </a:rPr>
              <a:t>I teach other classes, and this is the fastest way for me to know who I’m responding to. Put your full name at the end of email messages as well. Your email decorum should be professional. You should make sure you address the email formally and properly and use college level grammar.</a:t>
            </a:r>
          </a:p>
        </p:txBody>
      </p:sp>
    </p:spTree>
    <p:extLst>
      <p:ext uri="{BB962C8B-B14F-4D97-AF65-F5344CB8AC3E}">
        <p14:creationId xmlns:p14="http://schemas.microsoft.com/office/powerpoint/2010/main" val="313515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B24A-C2BB-48BF-A813-08A1C8EB352A}"/>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8A86A6DF-CAEA-4EF8-9A0B-7D1F076F983D}"/>
              </a:ext>
            </a:extLst>
          </p:cNvPr>
          <p:cNvSpPr>
            <a:spLocks noGrp="1"/>
          </p:cNvSpPr>
          <p:nvPr>
            <p:ph idx="1"/>
          </p:nvPr>
        </p:nvSpPr>
        <p:spPr/>
        <p:txBody>
          <a:bodyPr/>
          <a:lstStyle/>
          <a:p>
            <a:r>
              <a:rPr lang="en-US" dirty="0"/>
              <a:t>You, your colleagues, faculty, staff, and alumni are the University of San Diego. These and many other persons have worked very hard since the founding of USD in 1949 to build a quality university. The philosophy and mission of USD </a:t>
            </a:r>
            <a:r>
              <a:rPr lang="en-US" dirty="0">
                <a:hlinkClick r:id="rId2"/>
              </a:rPr>
              <a:t>http://www.sandiego.edu/about/mission-vision-values.php</a:t>
            </a:r>
            <a:r>
              <a:rPr lang="en-US" dirty="0"/>
              <a:t>  emphasizes the idea of personal and academic integrity. </a:t>
            </a:r>
          </a:p>
          <a:p>
            <a:r>
              <a:rPr lang="en-US" dirty="0"/>
              <a:t>The following is a synopsis of the academic integrity policy. For more information click on this hyperlink </a:t>
            </a:r>
            <a:r>
              <a:rPr lang="en-US" dirty="0">
                <a:hlinkClick r:id="rId3"/>
              </a:rPr>
              <a:t>http://www.sandiego.edu/associated-students/branches/vice-president/honor-council/integrity-policy.php</a:t>
            </a:r>
            <a:r>
              <a:rPr lang="en-US" dirty="0"/>
              <a:t>   or download this pdf </a:t>
            </a:r>
            <a:r>
              <a:rPr lang="en-US" dirty="0">
                <a:hlinkClick r:id="rId4"/>
              </a:rPr>
              <a:t>http://www.sandiego.edu/conduct/documents/HonorCode.pdf</a:t>
            </a:r>
            <a:r>
              <a:rPr lang="en-US" dirty="0"/>
              <a:t>   </a:t>
            </a:r>
          </a:p>
        </p:txBody>
      </p:sp>
    </p:spTree>
    <p:extLst>
      <p:ext uri="{BB962C8B-B14F-4D97-AF65-F5344CB8AC3E}">
        <p14:creationId xmlns:p14="http://schemas.microsoft.com/office/powerpoint/2010/main" val="192797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C51E-B037-4582-A8AF-DB5DCCE3BF53}"/>
              </a:ext>
            </a:extLst>
          </p:cNvPr>
          <p:cNvSpPr>
            <a:spLocks noGrp="1"/>
          </p:cNvSpPr>
          <p:nvPr>
            <p:ph type="title"/>
          </p:nvPr>
        </p:nvSpPr>
        <p:spPr/>
        <p:txBody>
          <a:bodyPr/>
          <a:lstStyle/>
          <a:p>
            <a:r>
              <a:rPr lang="en-US" dirty="0"/>
              <a:t>Student disability policy</a:t>
            </a:r>
          </a:p>
        </p:txBody>
      </p:sp>
      <p:sp>
        <p:nvSpPr>
          <p:cNvPr id="3" name="Content Placeholder 2">
            <a:extLst>
              <a:ext uri="{FF2B5EF4-FFF2-40B4-BE49-F238E27FC236}">
                <a16:creationId xmlns:a16="http://schemas.microsoft.com/office/drawing/2014/main" id="{0EDF7D8B-E7CC-4DD8-9DC8-03C5F4654F25}"/>
              </a:ext>
            </a:extLst>
          </p:cNvPr>
          <p:cNvSpPr>
            <a:spLocks noGrp="1"/>
          </p:cNvSpPr>
          <p:nvPr>
            <p:ph idx="1"/>
          </p:nvPr>
        </p:nvSpPr>
        <p:spPr/>
        <p:txBody>
          <a:bodyPr/>
          <a:lstStyle/>
          <a:p>
            <a:r>
              <a:rPr lang="en-US" dirty="0"/>
              <a:t>The University of San Diego complies with the American with Disabilities Act and Section 504 of the Rehabilitation Act It is a University of San Diego Disability Services policy that when students are scheduling exams (midterm exams or final exams) in the DLDRC, they must submit an “Authorization to Administer Exam” at least one week prior to the exam date. </a:t>
            </a:r>
          </a:p>
          <a:p>
            <a:r>
              <a:rPr lang="en-US" dirty="0"/>
              <a:t>If a student does not give DLDRC this notice, the DLDRC can deny them the right to the accommodation, as the DLDRC is not given adequate time to prepare (and set up office space during established exam scheduling times.) Please provide me (your instructor) with a Letter of Accommodation drafted by the DLDRC as soon as possible. There are no retroactive accommodations for Disabled students</a:t>
            </a:r>
          </a:p>
        </p:txBody>
      </p:sp>
    </p:spTree>
    <p:extLst>
      <p:ext uri="{BB962C8B-B14F-4D97-AF65-F5344CB8AC3E}">
        <p14:creationId xmlns:p14="http://schemas.microsoft.com/office/powerpoint/2010/main" val="2253496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5EB5-49D3-4245-8E59-442C5EB4C5BC}"/>
              </a:ext>
            </a:extLst>
          </p:cNvPr>
          <p:cNvSpPr>
            <a:spLocks noGrp="1"/>
          </p:cNvSpPr>
          <p:nvPr>
            <p:ph type="title"/>
          </p:nvPr>
        </p:nvSpPr>
        <p:spPr/>
        <p:txBody>
          <a:bodyPr/>
          <a:lstStyle/>
          <a:p>
            <a:r>
              <a:rPr lang="en-US" dirty="0"/>
              <a:t>Student athletes</a:t>
            </a:r>
          </a:p>
        </p:txBody>
      </p:sp>
      <p:sp>
        <p:nvSpPr>
          <p:cNvPr id="3" name="Content Placeholder 2">
            <a:extLst>
              <a:ext uri="{FF2B5EF4-FFF2-40B4-BE49-F238E27FC236}">
                <a16:creationId xmlns:a16="http://schemas.microsoft.com/office/drawing/2014/main" id="{E76F0A1B-57A0-467C-802A-E53270EEF1B3}"/>
              </a:ext>
            </a:extLst>
          </p:cNvPr>
          <p:cNvSpPr>
            <a:spLocks noGrp="1"/>
          </p:cNvSpPr>
          <p:nvPr>
            <p:ph idx="1"/>
          </p:nvPr>
        </p:nvSpPr>
        <p:spPr/>
        <p:txBody>
          <a:bodyPr/>
          <a:lstStyle/>
          <a:p>
            <a:r>
              <a:rPr lang="en-US" dirty="0"/>
              <a:t>You are responsible for providing me advanced written notice, (email), any time you will be unable to attend class. You are also responsible for determining alternate dates/times to make up missed work in class. Without written notice, no assignments, quizzes or tests, either due or taken in class, can be made up.</a:t>
            </a:r>
          </a:p>
        </p:txBody>
      </p:sp>
    </p:spTree>
    <p:extLst>
      <p:ext uri="{BB962C8B-B14F-4D97-AF65-F5344CB8AC3E}">
        <p14:creationId xmlns:p14="http://schemas.microsoft.com/office/powerpoint/2010/main" val="303563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E7A524-F578-4F0C-8E1D-E6A5116B422D}"/>
              </a:ext>
            </a:extLst>
          </p:cNvPr>
          <p:cNvSpPr>
            <a:spLocks noGrp="1"/>
          </p:cNvSpPr>
          <p:nvPr>
            <p:ph type="title"/>
          </p:nvPr>
        </p:nvSpPr>
        <p:spPr/>
        <p:txBody>
          <a:bodyPr/>
          <a:lstStyle/>
          <a:p>
            <a:r>
              <a:rPr lang="en-US" dirty="0"/>
              <a:t>Tentative course topics </a:t>
            </a:r>
          </a:p>
        </p:txBody>
      </p:sp>
      <p:pic>
        <p:nvPicPr>
          <p:cNvPr id="5" name="Picture 4">
            <a:extLst>
              <a:ext uri="{FF2B5EF4-FFF2-40B4-BE49-F238E27FC236}">
                <a16:creationId xmlns:a16="http://schemas.microsoft.com/office/drawing/2014/main" id="{3AE3FC2E-00EB-4168-BEA2-3DD565BCDB33}"/>
              </a:ext>
            </a:extLst>
          </p:cNvPr>
          <p:cNvPicPr>
            <a:picLocks noChangeAspect="1"/>
          </p:cNvPicPr>
          <p:nvPr/>
        </p:nvPicPr>
        <p:blipFill>
          <a:blip r:embed="rId2"/>
          <a:stretch>
            <a:fillRect/>
          </a:stretch>
        </p:blipFill>
        <p:spPr>
          <a:xfrm>
            <a:off x="788521" y="2553081"/>
            <a:ext cx="7509083" cy="2548890"/>
          </a:xfrm>
          <a:prstGeom prst="rect">
            <a:avLst/>
          </a:prstGeom>
        </p:spPr>
      </p:pic>
    </p:spTree>
    <p:extLst>
      <p:ext uri="{BB962C8B-B14F-4D97-AF65-F5344CB8AC3E}">
        <p14:creationId xmlns:p14="http://schemas.microsoft.com/office/powerpoint/2010/main" val="211091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Background…	</a:t>
            </a:r>
          </a:p>
        </p:txBody>
      </p:sp>
      <p:pic>
        <p:nvPicPr>
          <p:cNvPr id="5" name="Content Placeholder 4">
            <a:extLst>
              <a:ext uri="{FF2B5EF4-FFF2-40B4-BE49-F238E27FC236}">
                <a16:creationId xmlns:a16="http://schemas.microsoft.com/office/drawing/2014/main" id="{40D53959-0253-4C71-B3CC-4F8EDB4CB3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905000"/>
            <a:ext cx="3019557" cy="4022725"/>
          </a:xfrm>
        </p:spPr>
      </p:pic>
      <p:pic>
        <p:nvPicPr>
          <p:cNvPr id="4" name="Picture 3" descr="A group of dogs sitting on grass&#10;&#10;Description automatically generated with medium confidence">
            <a:extLst>
              <a:ext uri="{FF2B5EF4-FFF2-40B4-BE49-F238E27FC236}">
                <a16:creationId xmlns:a16="http://schemas.microsoft.com/office/drawing/2014/main" id="{A1F374BB-7857-4B71-9B8A-B61EC24C6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52600"/>
            <a:ext cx="4317391" cy="2432749"/>
          </a:xfrm>
          <a:prstGeom prst="rect">
            <a:avLst/>
          </a:prstGeom>
        </p:spPr>
      </p:pic>
    </p:spTree>
    <p:extLst>
      <p:ext uri="{BB962C8B-B14F-4D97-AF65-F5344CB8AC3E}">
        <p14:creationId xmlns:p14="http://schemas.microsoft.com/office/powerpoint/2010/main" val="334843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B33B-9619-4BF3-9896-59D5690ED017}"/>
              </a:ext>
            </a:extLst>
          </p:cNvPr>
          <p:cNvSpPr>
            <a:spLocks noGrp="1"/>
          </p:cNvSpPr>
          <p:nvPr>
            <p:ph type="title"/>
          </p:nvPr>
        </p:nvSpPr>
        <p:spPr/>
        <p:txBody>
          <a:bodyPr/>
          <a:lstStyle/>
          <a:p>
            <a:r>
              <a:rPr lang="en-US" dirty="0"/>
              <a:t>Tentative course topics </a:t>
            </a:r>
            <a:r>
              <a:rPr lang="en-US" dirty="0" err="1"/>
              <a:t>cont</a:t>
            </a:r>
            <a:endParaRPr lang="en-US" dirty="0"/>
          </a:p>
        </p:txBody>
      </p:sp>
      <p:pic>
        <p:nvPicPr>
          <p:cNvPr id="4" name="Picture 3">
            <a:extLst>
              <a:ext uri="{FF2B5EF4-FFF2-40B4-BE49-F238E27FC236}">
                <a16:creationId xmlns:a16="http://schemas.microsoft.com/office/drawing/2014/main" id="{519C6ACC-45E6-4E98-82AF-865046EC851E}"/>
              </a:ext>
            </a:extLst>
          </p:cNvPr>
          <p:cNvPicPr>
            <a:picLocks noChangeAspect="1"/>
          </p:cNvPicPr>
          <p:nvPr/>
        </p:nvPicPr>
        <p:blipFill>
          <a:blip r:embed="rId2"/>
          <a:stretch>
            <a:fillRect/>
          </a:stretch>
        </p:blipFill>
        <p:spPr>
          <a:xfrm>
            <a:off x="783022" y="2099758"/>
            <a:ext cx="7467576" cy="4041648"/>
          </a:xfrm>
          <a:prstGeom prst="rect">
            <a:avLst/>
          </a:prstGeom>
        </p:spPr>
      </p:pic>
    </p:spTree>
    <p:extLst>
      <p:ext uri="{BB962C8B-B14F-4D97-AF65-F5344CB8AC3E}">
        <p14:creationId xmlns:p14="http://schemas.microsoft.com/office/powerpoint/2010/main" val="314066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US"/>
              <a:t>Tips for Success</a:t>
            </a:r>
            <a:endParaRPr lang="en-US" dirty="0"/>
          </a:p>
        </p:txBody>
      </p:sp>
      <p:sp>
        <p:nvSpPr>
          <p:cNvPr id="3" name="Content Placeholder 2"/>
          <p:cNvSpPr>
            <a:spLocks noGrp="1"/>
          </p:cNvSpPr>
          <p:nvPr>
            <p:ph idx="1"/>
          </p:nvPr>
        </p:nvSpPr>
        <p:spPr>
          <a:xfrm>
            <a:off x="768096" y="2286000"/>
            <a:ext cx="6013703" cy="4023360"/>
          </a:xfrm>
        </p:spPr>
        <p:txBody>
          <a:bodyPr>
            <a:normAutofit/>
          </a:bodyPr>
          <a:lstStyle/>
          <a:p>
            <a:r>
              <a:rPr lang="en-US" dirty="0"/>
              <a:t>Show up and do the work!  Don’t get behind</a:t>
            </a:r>
          </a:p>
          <a:p>
            <a:r>
              <a:rPr lang="en-US" dirty="0"/>
              <a:t>Ask for help if you need it but try to learn to solve the problem on your own, use google, Stack Overflow, reddit </a:t>
            </a:r>
          </a:p>
          <a:p>
            <a:r>
              <a:rPr lang="en-US" dirty="0"/>
              <a:t>Use the buddy system</a:t>
            </a:r>
          </a:p>
          <a:p>
            <a:r>
              <a:rPr lang="en-US" dirty="0"/>
              <a:t>Time manage the class!</a:t>
            </a:r>
          </a:p>
          <a:p>
            <a:pPr marL="137160" indent="0">
              <a:buNone/>
            </a:pPr>
            <a:endParaRPr lang="en-US" dirty="0"/>
          </a:p>
        </p:txBody>
      </p:sp>
      <p:sp>
        <p:nvSpPr>
          <p:cNvPr id="12"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3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2"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24" name="Rectangle 2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852" y="4735775"/>
            <a:ext cx="5255248" cy="1156360"/>
          </a:xfrm>
        </p:spPr>
        <p:txBody>
          <a:bodyPr anchor="t">
            <a:normAutofit/>
          </a:bodyPr>
          <a:lstStyle/>
          <a:p>
            <a:r>
              <a:rPr lang="en-US" dirty="0">
                <a:solidFill>
                  <a:schemeClr val="accent3"/>
                </a:solidFill>
              </a:rPr>
              <a:t>College Tips…</a:t>
            </a:r>
          </a:p>
        </p:txBody>
      </p:sp>
      <p:sp>
        <p:nvSpPr>
          <p:cNvPr id="3" name="Content Placeholder 2"/>
          <p:cNvSpPr>
            <a:spLocks noGrp="1"/>
          </p:cNvSpPr>
          <p:nvPr>
            <p:ph idx="1"/>
          </p:nvPr>
        </p:nvSpPr>
        <p:spPr>
          <a:xfrm>
            <a:off x="3164851" y="1045600"/>
            <a:ext cx="5255249" cy="3370634"/>
          </a:xfrm>
        </p:spPr>
        <p:txBody>
          <a:bodyPr anchor="b">
            <a:normAutofit/>
          </a:bodyPr>
          <a:lstStyle/>
          <a:p>
            <a:r>
              <a:rPr lang="en-US" sz="2400" dirty="0"/>
              <a:t>Time Manage</a:t>
            </a:r>
          </a:p>
          <a:p>
            <a:r>
              <a:rPr lang="en-US" sz="2400" dirty="0"/>
              <a:t>Let common sense rule your life</a:t>
            </a:r>
          </a:p>
          <a:p>
            <a:r>
              <a:rPr lang="en-US" sz="2400" dirty="0"/>
              <a:t>Compartmentalize and Prioritize</a:t>
            </a:r>
          </a:p>
          <a:p>
            <a:r>
              <a:rPr lang="en-US" sz="2400" dirty="0"/>
              <a:t>Develop networking skills and a network</a:t>
            </a:r>
          </a:p>
          <a:p>
            <a:r>
              <a:rPr lang="en-US" sz="2400" dirty="0"/>
              <a:t>Don’t make a “mountain out of a mole hill”</a:t>
            </a:r>
          </a:p>
        </p:txBody>
      </p:sp>
      <p:cxnSp>
        <p:nvCxnSpPr>
          <p:cNvPr id="26" name="Straight Connector 25">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4389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4D8D-D4B9-4FDB-9C94-0E4842C078F9}"/>
              </a:ext>
            </a:extLst>
          </p:cNvPr>
          <p:cNvSpPr>
            <a:spLocks noGrp="1"/>
          </p:cNvSpPr>
          <p:nvPr>
            <p:ph type="title"/>
          </p:nvPr>
        </p:nvSpPr>
        <p:spPr/>
        <p:txBody>
          <a:bodyPr/>
          <a:lstStyle/>
          <a:p>
            <a:r>
              <a:rPr lang="en-US" dirty="0"/>
              <a:t>My Background ..a little closer to present</a:t>
            </a:r>
          </a:p>
        </p:txBody>
      </p:sp>
      <p:pic>
        <p:nvPicPr>
          <p:cNvPr id="7" name="Picture 6" descr="Two dogs lying on the ground&#10;&#10;Description automatically generated with medium confidence">
            <a:extLst>
              <a:ext uri="{FF2B5EF4-FFF2-40B4-BE49-F238E27FC236}">
                <a16:creationId xmlns:a16="http://schemas.microsoft.com/office/drawing/2014/main" id="{7D40A210-3C92-4E5B-991B-32F209C71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33800"/>
            <a:ext cx="3189853" cy="2289142"/>
          </a:xfrm>
          <a:prstGeom prst="rect">
            <a:avLst/>
          </a:prstGeom>
        </p:spPr>
      </p:pic>
      <p:pic>
        <p:nvPicPr>
          <p:cNvPr id="9" name="Picture 8" descr="A child sitting in a chair&#10;&#10;Description automatically generated with low confidence">
            <a:extLst>
              <a:ext uri="{FF2B5EF4-FFF2-40B4-BE49-F238E27FC236}">
                <a16:creationId xmlns:a16="http://schemas.microsoft.com/office/drawing/2014/main" id="{15DDC7D9-629A-48D4-BEA1-5AE86D7A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589" y="2066764"/>
            <a:ext cx="2342372" cy="4164216"/>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E941F75B-D6E2-4038-806B-4E9883E5642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80093" y="1335024"/>
            <a:ext cx="2262782" cy="4022725"/>
          </a:xfrm>
        </p:spPr>
      </p:pic>
    </p:spTree>
    <p:extLst>
      <p:ext uri="{BB962C8B-B14F-4D97-AF65-F5344CB8AC3E}">
        <p14:creationId xmlns:p14="http://schemas.microsoft.com/office/powerpoint/2010/main" val="102916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r>
              <a:rPr lang="en-US" sz="2400" dirty="0"/>
              <a:t>Carl M. Rebman, Jr. </a:t>
            </a:r>
            <a:r>
              <a:rPr lang="en-US" sz="2400" dirty="0" err="1"/>
              <a:t>Ph.D</a:t>
            </a:r>
            <a:endParaRPr lang="en-US" sz="2400" dirty="0"/>
          </a:p>
          <a:p>
            <a:pPr marL="45720" indent="0">
              <a:buNone/>
            </a:pPr>
            <a:r>
              <a:rPr lang="en-US" dirty="0"/>
              <a:t>Phone: 619-260-4135</a:t>
            </a:r>
          </a:p>
          <a:p>
            <a:pPr marL="45720" indent="0">
              <a:buNone/>
            </a:pPr>
            <a:r>
              <a:rPr lang="en-US" dirty="0"/>
              <a:t>E-mail: carlr@sandiego.edu</a:t>
            </a:r>
          </a:p>
          <a:p>
            <a:pPr marL="45720" indent="0">
              <a:buNone/>
            </a:pPr>
            <a:endParaRPr lang="en-US" dirty="0"/>
          </a:p>
          <a:p>
            <a:pPr marL="45720" indent="0">
              <a:buNone/>
            </a:pPr>
            <a:r>
              <a:rPr lang="en-US" dirty="0"/>
              <a:t>Office: Olin 127 </a:t>
            </a:r>
          </a:p>
          <a:p>
            <a:pPr marL="45720" indent="0">
              <a:buNone/>
            </a:pPr>
            <a:endParaRPr lang="en-US" dirty="0"/>
          </a:p>
          <a:p>
            <a:pPr marL="45720" indent="0">
              <a:buNone/>
            </a:pPr>
            <a:r>
              <a:rPr lang="en-US" dirty="0"/>
              <a:t>Office Hours: </a:t>
            </a:r>
            <a:br>
              <a:rPr lang="en-US" dirty="0"/>
            </a:br>
            <a:r>
              <a:rPr lang="en-US" dirty="0"/>
              <a:t>T 1:45-2:15 pm &amp; 4:00- 5:00 pm</a:t>
            </a:r>
          </a:p>
          <a:p>
            <a:pPr marL="45720" indent="0">
              <a:buNone/>
            </a:pPr>
            <a:r>
              <a:rPr lang="en-US" dirty="0"/>
              <a:t>W 12:00- 2:00pm</a:t>
            </a:r>
          </a:p>
          <a:p>
            <a:pPr marL="45720" indent="0">
              <a:buNone/>
            </a:pPr>
            <a:r>
              <a:rPr lang="en-US" dirty="0"/>
              <a:t>TH 1:45-2:15 pm &amp;4:00- 5:00 pm</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BUAN 314/370</a:t>
            </a:r>
          </a:p>
        </p:txBody>
      </p:sp>
      <p:pic>
        <p:nvPicPr>
          <p:cNvPr id="4" name="Picture 3"/>
          <p:cNvPicPr>
            <a:picLocks noChangeAspect="1"/>
          </p:cNvPicPr>
          <p:nvPr/>
        </p:nvPicPr>
        <p:blipFill>
          <a:blip r:embed="rId2"/>
          <a:stretch>
            <a:fillRect/>
          </a:stretch>
        </p:blipFill>
        <p:spPr>
          <a:xfrm>
            <a:off x="4545098" y="838200"/>
            <a:ext cx="4539978"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21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AA5A-EE77-48FA-B037-937F2AC78138}"/>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38217D19-E00F-4B0E-836B-62ABE368D408}"/>
              </a:ext>
            </a:extLst>
          </p:cNvPr>
          <p:cNvSpPr>
            <a:spLocks noGrp="1"/>
          </p:cNvSpPr>
          <p:nvPr>
            <p:ph idx="1"/>
          </p:nvPr>
        </p:nvSpPr>
        <p:spPr/>
        <p:txBody>
          <a:bodyPr/>
          <a:lstStyle/>
          <a:p>
            <a:r>
              <a:rPr lang="en-US" dirty="0"/>
              <a:t>Advances in our capability to generate and collect information coupled with decreasing disk-space prices are pushing us toward a world centered around data management. Data preparation and storage are the foundation of today’s business analytics. </a:t>
            </a:r>
          </a:p>
          <a:p>
            <a:r>
              <a:rPr lang="en-US" dirty="0"/>
              <a:t>They ensure data are properly processed for later meaningful analysis. Data preparation includes data cleansing and data transformation. The objective of data preparation is to collect the data from various sources into a single location and transform it into a form that is ready for later analysis</a:t>
            </a:r>
          </a:p>
        </p:txBody>
      </p:sp>
    </p:spTree>
    <p:extLst>
      <p:ext uri="{BB962C8B-B14F-4D97-AF65-F5344CB8AC3E}">
        <p14:creationId xmlns:p14="http://schemas.microsoft.com/office/powerpoint/2010/main" val="378438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1656-993A-4C35-9397-D2376424161C}"/>
              </a:ext>
            </a:extLst>
          </p:cNvPr>
          <p:cNvSpPr>
            <a:spLocks noGrp="1"/>
          </p:cNvSpPr>
          <p:nvPr>
            <p:ph type="title"/>
          </p:nvPr>
        </p:nvSpPr>
        <p:spPr/>
        <p:txBody>
          <a:bodyPr/>
          <a:lstStyle/>
          <a:p>
            <a:r>
              <a:rPr lang="en-US" dirty="0"/>
              <a:t>Course description </a:t>
            </a:r>
            <a:r>
              <a:rPr lang="en-US" dirty="0" err="1"/>
              <a:t>cont</a:t>
            </a:r>
            <a:endParaRPr lang="en-US" dirty="0"/>
          </a:p>
        </p:txBody>
      </p:sp>
      <p:sp>
        <p:nvSpPr>
          <p:cNvPr id="3" name="Content Placeholder 2">
            <a:extLst>
              <a:ext uri="{FF2B5EF4-FFF2-40B4-BE49-F238E27FC236}">
                <a16:creationId xmlns:a16="http://schemas.microsoft.com/office/drawing/2014/main" id="{DCD02C12-27AD-400D-A5C2-6306C03344BF}"/>
              </a:ext>
            </a:extLst>
          </p:cNvPr>
          <p:cNvSpPr>
            <a:spLocks noGrp="1"/>
          </p:cNvSpPr>
          <p:nvPr>
            <p:ph idx="1"/>
          </p:nvPr>
        </p:nvSpPr>
        <p:spPr/>
        <p:txBody>
          <a:bodyPr/>
          <a:lstStyle/>
          <a:p>
            <a:r>
              <a:rPr lang="en-US" dirty="0"/>
              <a:t>Databases are at the heart of modern commercial application development for data storage. Once data is prepared and properly stored, the first step of analysis usually involves summarizing basic facts about what has happened in the past. This preliminary examination of data falls in the category of descriptive analytics (exploratory data analysis). The purpose of this course is to provide a comprehensive introduction of the data management process - from data preparation, storage, to descriptive analytics applications.</a:t>
            </a:r>
          </a:p>
        </p:txBody>
      </p:sp>
    </p:spTree>
    <p:extLst>
      <p:ext uri="{BB962C8B-B14F-4D97-AF65-F5344CB8AC3E}">
        <p14:creationId xmlns:p14="http://schemas.microsoft.com/office/powerpoint/2010/main" val="34423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9CA-E686-4995-9B10-B9B23ABE3A9F}"/>
              </a:ext>
            </a:extLst>
          </p:cNvPr>
          <p:cNvSpPr>
            <a:spLocks noGrp="1"/>
          </p:cNvSpPr>
          <p:nvPr>
            <p:ph type="title"/>
          </p:nvPr>
        </p:nvSpPr>
        <p:spPr/>
        <p:txBody>
          <a:bodyPr/>
          <a:lstStyle/>
          <a:p>
            <a:r>
              <a:rPr lang="en-US" dirty="0"/>
              <a:t>Data analytics is fun and it pays</a:t>
            </a:r>
          </a:p>
        </p:txBody>
      </p:sp>
      <p:sp>
        <p:nvSpPr>
          <p:cNvPr id="3" name="Content Placeholder 2">
            <a:extLst>
              <a:ext uri="{FF2B5EF4-FFF2-40B4-BE49-F238E27FC236}">
                <a16:creationId xmlns:a16="http://schemas.microsoft.com/office/drawing/2014/main" id="{D6829216-8AAF-494F-8D21-0007BDC4CC07}"/>
              </a:ext>
            </a:extLst>
          </p:cNvPr>
          <p:cNvSpPr>
            <a:spLocks noGrp="1"/>
          </p:cNvSpPr>
          <p:nvPr>
            <p:ph idx="1"/>
          </p:nvPr>
        </p:nvSpPr>
        <p:spPr/>
        <p:txBody>
          <a:bodyPr/>
          <a:lstStyle/>
          <a:p>
            <a:r>
              <a:rPr lang="en-US" sz="1800" dirty="0">
                <a:effectLst/>
                <a:latin typeface="Helv"/>
                <a:ea typeface="Calibri" panose="020F0502020204030204" pitchFamily="34" charset="0"/>
                <a:cs typeface="Microsoft New Tai Lue" panose="020B0502040204020203" pitchFamily="34" charset="0"/>
              </a:rPr>
              <a:t>Analytics is time-intensive, but it pays off! </a:t>
            </a:r>
          </a:p>
          <a:p>
            <a:r>
              <a:rPr lang="en-US" sz="1800" dirty="0">
                <a:effectLst/>
                <a:latin typeface="Helv"/>
                <a:ea typeface="Calibri" panose="020F0502020204030204" pitchFamily="34" charset="0"/>
                <a:cs typeface="Microsoft New Tai Lue" panose="020B0502040204020203" pitchFamily="34" charset="0"/>
              </a:rPr>
              <a:t>Average “Business Analyst” salary is </a:t>
            </a:r>
            <a:r>
              <a:rPr lang="en-US" sz="1800" dirty="0">
                <a:effectLst/>
                <a:latin typeface="Helv"/>
                <a:ea typeface="Calibri" panose="020F0502020204030204" pitchFamily="34" charset="0"/>
                <a:cs typeface="Arial" panose="020B0604020202020204" pitchFamily="34" charset="0"/>
              </a:rPr>
              <a:t>≈</a:t>
            </a:r>
            <a:r>
              <a:rPr lang="en-US" sz="1800" dirty="0">
                <a:effectLst/>
                <a:latin typeface="Helv"/>
                <a:ea typeface="Calibri" panose="020F0502020204030204" pitchFamily="34" charset="0"/>
                <a:cs typeface="Microsoft New Tai Lue" panose="020B0502040204020203" pitchFamily="34" charset="0"/>
              </a:rPr>
              <a:t>$84,484  (Indeed.com, 2024)</a:t>
            </a:r>
          </a:p>
          <a:p>
            <a:r>
              <a:rPr lang="en-US" sz="1800" dirty="0">
                <a:latin typeface="Helv"/>
                <a:ea typeface="Calibri" panose="020F0502020204030204" pitchFamily="34" charset="0"/>
                <a:cs typeface="Microsoft New Tai Lue" panose="020B0502040204020203" pitchFamily="34" charset="0"/>
              </a:rPr>
              <a:t>“</a:t>
            </a:r>
            <a:r>
              <a:rPr lang="en-US" sz="1800" dirty="0">
                <a:effectLst/>
                <a:latin typeface="Helv"/>
                <a:ea typeface="Calibri" panose="020F0502020204030204" pitchFamily="34" charset="0"/>
                <a:cs typeface="Microsoft New Tai Lue" panose="020B0502040204020203" pitchFamily="34" charset="0"/>
              </a:rPr>
              <a:t>Analytics Manager” salary is </a:t>
            </a:r>
            <a:r>
              <a:rPr lang="en-US" sz="1800" dirty="0">
                <a:effectLst/>
                <a:latin typeface="Helv"/>
                <a:ea typeface="Calibri" panose="020F0502020204030204" pitchFamily="34" charset="0"/>
                <a:cs typeface="Arial" panose="020B0604020202020204" pitchFamily="34" charset="0"/>
              </a:rPr>
              <a:t>≈</a:t>
            </a:r>
            <a:r>
              <a:rPr lang="en-US" sz="1800" dirty="0">
                <a:effectLst/>
                <a:latin typeface="Helv"/>
                <a:ea typeface="Calibri" panose="020F0502020204030204" pitchFamily="34" charset="0"/>
                <a:cs typeface="Microsoft New Tai Lue" panose="020B0502040204020203" pitchFamily="34" charset="0"/>
              </a:rPr>
              <a:t> $137,513 (Salary.com, 2024).</a:t>
            </a:r>
            <a:r>
              <a:rPr lang="en-US" sz="1800" spc="5" dirty="0">
                <a:effectLst/>
                <a:latin typeface="Helv"/>
                <a:ea typeface="Calibri" panose="020F0502020204030204" pitchFamily="34" charset="0"/>
                <a:cs typeface="Microsoft New Tai Lue" panose="020B0502040204020203" pitchFamily="34" charset="0"/>
              </a:rPr>
              <a:t> </a:t>
            </a:r>
          </a:p>
          <a:p>
            <a:r>
              <a:rPr lang="en-US" sz="1800" dirty="0">
                <a:effectLst/>
                <a:latin typeface="Helv"/>
                <a:ea typeface="Calibri" panose="020F0502020204030204" pitchFamily="34" charset="0"/>
                <a:cs typeface="Microsoft New Tai Lue" panose="020B0502040204020203" pitchFamily="34" charset="0"/>
              </a:rPr>
              <a:t>Salaries of seasoned “Data</a:t>
            </a:r>
            <a:r>
              <a:rPr lang="en-US" sz="1800" spc="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Scientists”</a:t>
            </a:r>
            <a:r>
              <a:rPr lang="en-US" sz="1800" spc="-40"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exceed</a:t>
            </a:r>
            <a:r>
              <a:rPr lang="en-US" sz="1800" spc="-15" dirty="0">
                <a:effectLst/>
                <a:latin typeface="Helv"/>
                <a:ea typeface="Calibri" panose="020F0502020204030204" pitchFamily="34" charset="0"/>
                <a:cs typeface="Microsoft New Tai Lue" panose="020B0502040204020203" pitchFamily="34" charset="0"/>
              </a:rPr>
              <a:t> </a:t>
            </a:r>
            <a:r>
              <a:rPr lang="en-US" sz="1800" dirty="0">
                <a:effectLst/>
                <a:latin typeface="Helv"/>
                <a:ea typeface="Calibri" panose="020F0502020204030204" pitchFamily="34" charset="0"/>
                <a:cs typeface="Microsoft New Tai Lue" panose="020B0502040204020203" pitchFamily="34" charset="0"/>
              </a:rPr>
              <a:t>$156,846 annually. (Glassdoor.com, 2024)</a:t>
            </a:r>
            <a:endParaRPr lang="en-US" dirty="0"/>
          </a:p>
        </p:txBody>
      </p:sp>
    </p:spTree>
    <p:extLst>
      <p:ext uri="{BB962C8B-B14F-4D97-AF65-F5344CB8AC3E}">
        <p14:creationId xmlns:p14="http://schemas.microsoft.com/office/powerpoint/2010/main" val="305941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66B20-9AE6-4001-BA37-F509FF878F10}"/>
              </a:ext>
            </a:extLst>
          </p:cNvPr>
          <p:cNvPicPr>
            <a:picLocks noChangeAspect="1"/>
          </p:cNvPicPr>
          <p:nvPr/>
        </p:nvPicPr>
        <p:blipFill>
          <a:blip r:embed="rId2"/>
          <a:stretch>
            <a:fillRect/>
          </a:stretch>
        </p:blipFill>
        <p:spPr>
          <a:xfrm>
            <a:off x="612398" y="228600"/>
            <a:ext cx="7919204" cy="6172200"/>
          </a:xfrm>
          <a:prstGeom prst="rect">
            <a:avLst/>
          </a:prstGeom>
        </p:spPr>
      </p:pic>
    </p:spTree>
    <p:extLst>
      <p:ext uri="{BB962C8B-B14F-4D97-AF65-F5344CB8AC3E}">
        <p14:creationId xmlns:p14="http://schemas.microsoft.com/office/powerpoint/2010/main" val="3748540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2747</TotalTime>
  <Words>2239</Words>
  <Application>Microsoft Office PowerPoint</Application>
  <PresentationFormat>On-screen Show (4:3)</PresentationFormat>
  <Paragraphs>129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Helv</vt:lpstr>
      <vt:lpstr>Symbol</vt:lpstr>
      <vt:lpstr>Tw Cen MT</vt:lpstr>
      <vt:lpstr>Tw Cen MT Condensed</vt:lpstr>
      <vt:lpstr>Wingdings 3</vt:lpstr>
      <vt:lpstr>Integral</vt:lpstr>
      <vt:lpstr>Welcome to ITMG100</vt:lpstr>
      <vt:lpstr>Agenda</vt:lpstr>
      <vt:lpstr>My Background… </vt:lpstr>
      <vt:lpstr>My Background ..a little closer to present</vt:lpstr>
      <vt:lpstr>BUAN 314/370</vt:lpstr>
      <vt:lpstr>Course description</vt:lpstr>
      <vt:lpstr>Course description cont</vt:lpstr>
      <vt:lpstr>Data analytics is fun and it pays</vt:lpstr>
      <vt:lpstr>PowerPoint Presentation</vt:lpstr>
      <vt:lpstr>PowerPoint Presentation</vt:lpstr>
      <vt:lpstr>PowerPoint Presentation</vt:lpstr>
      <vt:lpstr>PowerPoint Presentation</vt:lpstr>
      <vt:lpstr>Course Breakdown</vt:lpstr>
      <vt:lpstr>Course outcomes</vt:lpstr>
      <vt:lpstr>Workload expectation</vt:lpstr>
      <vt:lpstr>REQUIRED TEXTBOOKS</vt:lpstr>
      <vt:lpstr>RECOMMENDED TEXTBOOKS</vt:lpstr>
      <vt:lpstr>Software TOOLS</vt:lpstr>
      <vt:lpstr>Different APPLICATION INTERFACES Used</vt:lpstr>
      <vt:lpstr>Professionalism (attendance, participation, etc)</vt:lpstr>
      <vt:lpstr>datacamp</vt:lpstr>
      <vt:lpstr>Excel Exam Dates</vt:lpstr>
      <vt:lpstr>Course project</vt:lpstr>
      <vt:lpstr>COURSE GRADE</vt:lpstr>
      <vt:lpstr>Classroom decorum and email</vt:lpstr>
      <vt:lpstr>Academic integrity</vt:lpstr>
      <vt:lpstr>Student disability policy</vt:lpstr>
      <vt:lpstr>Student athletes</vt:lpstr>
      <vt:lpstr>Tentative course topics </vt:lpstr>
      <vt:lpstr>Tentative course topics cont</vt:lpstr>
      <vt:lpstr>Tips for Success</vt:lpstr>
      <vt:lpstr>College Tips…</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ITMG100</dc:title>
  <dc:creator>carl rebman</dc:creator>
  <cp:lastModifiedBy>Carl Rebman</cp:lastModifiedBy>
  <cp:revision>142</cp:revision>
  <dcterms:created xsi:type="dcterms:W3CDTF">2010-08-31T20:45:23Z</dcterms:created>
  <dcterms:modified xsi:type="dcterms:W3CDTF">2025-01-30T17:36:07Z</dcterms:modified>
</cp:coreProperties>
</file>