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0" r:id="rId2"/>
    <p:sldId id="257" r:id="rId3"/>
    <p:sldId id="258" r:id="rId4"/>
    <p:sldId id="266" r:id="rId5"/>
    <p:sldId id="281" r:id="rId6"/>
    <p:sldId id="279" r:id="rId7"/>
    <p:sldId id="282" r:id="rId8"/>
    <p:sldId id="280" r:id="rId9"/>
    <p:sldId id="283" r:id="rId10"/>
    <p:sldId id="264" r:id="rId11"/>
    <p:sldId id="276" r:id="rId12"/>
    <p:sldId id="275" r:id="rId13"/>
    <p:sldId id="277" r:id="rId14"/>
    <p:sldId id="278" r:id="rId15"/>
    <p:sldId id="284" r:id="rId16"/>
    <p:sldId id="289" r:id="rId17"/>
    <p:sldId id="288" r:id="rId18"/>
    <p:sldId id="285" r:id="rId19"/>
    <p:sldId id="290" r:id="rId20"/>
    <p:sldId id="286" r:id="rId21"/>
    <p:sldId id="287" r:id="rId22"/>
    <p:sldId id="259" r:id="rId23"/>
    <p:sldId id="267" r:id="rId24"/>
    <p:sldId id="268" r:id="rId25"/>
    <p:sldId id="270" r:id="rId26"/>
    <p:sldId id="291" r:id="rId27"/>
    <p:sldId id="263" r:id="rId28"/>
    <p:sldId id="292" r:id="rId29"/>
    <p:sldId id="293" r:id="rId30"/>
    <p:sldId id="294" r:id="rId31"/>
    <p:sldId id="296" r:id="rId32"/>
    <p:sldId id="299" r:id="rId33"/>
    <p:sldId id="301" r:id="rId34"/>
    <p:sldId id="295" r:id="rId35"/>
    <p:sldId id="297" r:id="rId36"/>
    <p:sldId id="298" r:id="rId37"/>
    <p:sldId id="326" r:id="rId38"/>
    <p:sldId id="261" r:id="rId39"/>
    <p:sldId id="32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AE02-AC61-42DA-913A-4AAADE6A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ACE87-658C-48D3-8874-64643E671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C070-0D10-411D-8B2B-2776EB78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FFAE-B198-4A75-B728-4CCAE27B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024F9-9C9E-49FD-82EF-7374B1B6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7D6A-BA5D-46D4-ACEF-47E3719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B57DC-CB50-4FBF-A255-9BC5F9BEB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27A2-5E75-4AE2-A1A8-6848CD0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54AB-47B9-4E83-B70D-B59368FE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04A8-73C3-471D-87AD-27BD2985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8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29E4F-1194-4591-9742-F65FF6C65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9EC66-CA47-41CB-AA24-B7DB654A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2BD4-BB34-4BD2-9866-A05EAEA9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4252F-0183-4C9A-8082-8666CD44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67372-CFA6-43CA-8C50-1B6B3ED0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4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4F73-D625-4A40-B357-CBC6C1DD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2D9C-67DB-42FE-92F6-861C85F4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AD453-A09E-47DE-991E-12FED71A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F990-14A9-40F4-96C9-589B4876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2D3D5-7B9E-4BF7-AA8D-581A74B4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5A64-29F5-4DC5-A815-75CFCAA6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838C2-EF91-4143-B0A5-F13B04C3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3BC65-295A-4EA4-B1C2-071C7232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39AD7-5B54-4135-854A-715235F7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563E-F3B7-4E89-885C-C376C45A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136C-B438-4D06-9DA2-D7D1857A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A9722-59A3-4039-9686-CF6496740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5AAE-FE1D-49E3-9EA7-32BCC0EE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453C0-FBB3-4946-9C7E-B0475D42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12FB4-0B4E-4C8D-9FC2-F13DFB23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946AB-D6A3-4FB8-AF1C-0F1833C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CC05-2F48-4958-B4C7-71764151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B7F10-7ED3-4472-A7FC-7532372D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F9090-C7F4-4EF8-82E1-BA49C38A7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455B2-93AF-4D20-BE1C-33B0BF77C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17A3E-F190-4D4D-B4F0-9A3235982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4113D-9E06-49E5-B919-2235527B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01EFB-3485-4D14-B188-29453A6E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B21F6-55C4-4D84-A195-4F43CF9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3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3BC9-5935-464B-9E30-FFC22808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48E70-08FE-4DCC-8C9F-1AEE1DDD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9925C-34A1-4194-B5FF-7A35AB04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763F-1004-4445-8A53-9B630E00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C1102-495B-4637-A417-E73A068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86634-5070-4060-9453-EB8F2EFD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CE08-8C7F-496D-B7F3-FEF97DFC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F09E-2BE2-4839-B307-6ED6CB50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B528-C1A3-47EE-A11D-CFF244F9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FDB64-66D7-405F-9F38-B23353D4A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8CA63-A9D2-4A0E-BFF6-4E2356D8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9857A-5C9A-4895-9BFE-6C281D87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BAD3E-8A49-4DEA-93D6-1A868729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66C9-9CFF-4A45-8422-01D253AF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EC8B0-1BB4-4135-8EFC-DCB4FA5B5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48149-35D2-4AD1-984F-7DED171F0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EF38B-15A7-449A-A418-EFA2965A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47A63-4D80-4EE9-A099-ABBD5720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EC07-1951-44B7-A4DF-69DAD940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4D512-EA55-4B28-A0B0-78113D6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4F633-5BEF-4E1C-AA16-6046EE495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3B9F-BC6D-462A-9A05-3BC23DB93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3FB6-80E4-4B22-9CF4-506E0F87AF1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AABD-E4C3-48F7-857B-70070CA00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9C08-56CC-4CE5-A2A4-ED72345E7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BF49-C292-4BE4-BFC7-34DF311E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products/rstudio/download/" TargetMode="External"/><Relationship Id="rId2" Type="http://schemas.openxmlformats.org/officeDocument/2006/relationships/hyperlink" Target="https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overflow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9C57-5CF1-47C3-8320-E756CF75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E002-68E4-47BC-B300-C531A8E1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BB272-E97A-42F9-9579-9B95D11E5333}"/>
              </a:ext>
            </a:extLst>
          </p:cNvPr>
          <p:cNvSpPr txBox="1"/>
          <p:nvPr/>
        </p:nvSpPr>
        <p:spPr>
          <a:xfrm>
            <a:off x="6417892" y="930942"/>
            <a:ext cx="76399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 (Body)"/>
              </a:rPr>
              <a:t>Predictive Analytics</a:t>
            </a:r>
          </a:p>
          <a:p>
            <a:endParaRPr lang="en-US" sz="3600" b="1">
              <a:solidFill>
                <a:schemeClr val="bg1"/>
              </a:solidFill>
              <a:latin typeface="Calibri (Body)"/>
            </a:endParaRPr>
          </a:p>
          <a:p>
            <a:r>
              <a:rPr lang="en-US" sz="3600" b="1">
                <a:solidFill>
                  <a:schemeClr val="bg1"/>
                </a:solidFill>
                <a:latin typeface="Calibri (Body)"/>
              </a:rPr>
              <a:t>S. Levkoff, PhD, CAP®</a:t>
            </a:r>
          </a:p>
          <a:p>
            <a:endParaRPr lang="en-US" sz="3600" b="1">
              <a:solidFill>
                <a:schemeClr val="bg1"/>
              </a:solidFill>
              <a:latin typeface="Calibri (Body)"/>
            </a:endParaRPr>
          </a:p>
          <a:p>
            <a:r>
              <a:rPr lang="en-US" sz="3600" b="1">
                <a:solidFill>
                  <a:schemeClr val="bg1"/>
                </a:solidFill>
                <a:latin typeface="Calibri (Body)"/>
              </a:rPr>
              <a:t>University of San Diego</a:t>
            </a:r>
          </a:p>
          <a:p>
            <a:endParaRPr lang="en-US" sz="3600" b="1">
              <a:solidFill>
                <a:schemeClr val="bg1"/>
              </a:solidFill>
              <a:latin typeface="Calibri (Body)"/>
            </a:endParaRPr>
          </a:p>
          <a:p>
            <a:r>
              <a:rPr lang="en-US" sz="3600" b="1">
                <a:solidFill>
                  <a:schemeClr val="bg1"/>
                </a:solidFill>
                <a:latin typeface="Calibri (Body)"/>
              </a:rPr>
              <a:t>Knauss School of Business</a:t>
            </a:r>
          </a:p>
          <a:p>
            <a:endParaRPr lang="en-US" sz="3600" b="1">
              <a:solidFill>
                <a:schemeClr val="bg1"/>
              </a:solidFill>
              <a:latin typeface="Calibri (Body)"/>
            </a:endParaRPr>
          </a:p>
          <a:p>
            <a:r>
              <a:rPr lang="en-US" sz="3600" b="1">
                <a:solidFill>
                  <a:schemeClr val="bg1"/>
                </a:solidFill>
                <a:latin typeface="Calibri (Body)"/>
              </a:rPr>
              <a:t>The Learning Problem</a:t>
            </a:r>
            <a:endParaRPr lang="en-US" sz="3600" b="1" dirty="0">
              <a:solidFill>
                <a:schemeClr val="bg1"/>
              </a:solidFill>
              <a:latin typeface="Calibri (Body)"/>
            </a:endParaRPr>
          </a:p>
        </p:txBody>
      </p:sp>
      <p:pic>
        <p:nvPicPr>
          <p:cNvPr id="1034" name="Picture 10" descr="What&amp;#39;s Holding Us Back Now? &amp;#39;It&amp;#39;s the Data, Stupid&amp;#39;">
            <a:extLst>
              <a:ext uri="{FF2B5EF4-FFF2-40B4-BE49-F238E27FC236}">
                <a16:creationId xmlns:a16="http://schemas.microsoft.com/office/drawing/2014/main" id="{39BBC2F5-327F-4669-B4A3-861753B1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D7760-F33D-4B95-949B-218C897C91E0}"/>
              </a:ext>
            </a:extLst>
          </p:cNvPr>
          <p:cNvSpPr txBox="1"/>
          <p:nvPr/>
        </p:nvSpPr>
        <p:spPr>
          <a:xfrm>
            <a:off x="488148" y="1309486"/>
            <a:ext cx="763994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Calibri (Body)"/>
              </a:rPr>
              <a:t>Descriptive Analytics &amp; Data Management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Calibri (Body)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Calibri (Body)"/>
              </a:rPr>
              <a:t>S. Levkoff, PhD, CAP®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Calibri (Body)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Calibri (Body)"/>
              </a:rPr>
              <a:t>University of San Diego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Calibri (Body)"/>
              </a:rPr>
              <a:t>Knauss School of Business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Calibri (Body)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Calibri (Body)"/>
              </a:rPr>
              <a:t>Introduction to Analytics</a:t>
            </a:r>
          </a:p>
        </p:txBody>
      </p:sp>
    </p:spTree>
    <p:extLst>
      <p:ext uri="{BB962C8B-B14F-4D97-AF65-F5344CB8AC3E}">
        <p14:creationId xmlns:p14="http://schemas.microsoft.com/office/powerpoint/2010/main" val="94396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37F-42B4-4CEC-98BE-0063AA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3BB4-6E4F-4450-AEB1-92FD95B0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Prescriptive methodologies offer solutions that provide specific quantifiable answers that can be implemented to solve a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37F-42B4-4CEC-98BE-0063AA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3BB4-6E4F-4450-AEB1-92FD95B0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Prescriptive methodologies </a:t>
            </a:r>
            <a:r>
              <a:rPr lang="en-US" dirty="0">
                <a:solidFill>
                  <a:srgbClr val="00B0F0"/>
                </a:solidFill>
              </a:rPr>
              <a:t>offer solutions </a:t>
            </a:r>
            <a:r>
              <a:rPr lang="en-US" dirty="0"/>
              <a:t>that provide specific quantifiable answers that can be implemented to solve a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37F-42B4-4CEC-98BE-0063AA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3BB4-6E4F-4450-AEB1-92FD95B0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Prescriptive methodologies offer solutions that provide specific quantifiable answers that can be implemented to solve a problem.</a:t>
            </a:r>
          </a:p>
          <a:p>
            <a:endParaRPr lang="en-US" dirty="0"/>
          </a:p>
          <a:p>
            <a:r>
              <a:rPr lang="en-US" dirty="0"/>
              <a:t>A prescriptive model answers the question, “What is the best action or outcome?”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0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37F-42B4-4CEC-98BE-0063AA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3BB4-6E4F-4450-AEB1-92FD95B0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Prescriptive methodologies offer solutions that provide specific quantifiable answers that can be implemented to solve a problem.</a:t>
            </a:r>
          </a:p>
          <a:p>
            <a:endParaRPr lang="en-US" dirty="0"/>
          </a:p>
          <a:p>
            <a:r>
              <a:rPr lang="en-US" dirty="0"/>
              <a:t>A prescriptive model answers the question, </a:t>
            </a:r>
            <a:r>
              <a:rPr lang="en-US" dirty="0">
                <a:solidFill>
                  <a:srgbClr val="00B0F0"/>
                </a:solidFill>
              </a:rPr>
              <a:t>“What is the </a:t>
            </a:r>
            <a:r>
              <a:rPr lang="en-US" i="1" dirty="0">
                <a:solidFill>
                  <a:srgbClr val="00B0F0"/>
                </a:solidFill>
              </a:rPr>
              <a:t>best</a:t>
            </a:r>
            <a:r>
              <a:rPr lang="en-US" dirty="0">
                <a:solidFill>
                  <a:srgbClr val="00B0F0"/>
                </a:solidFill>
              </a:rPr>
              <a:t> action or outcome?”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5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37F-42B4-4CEC-98BE-0063AA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3BB4-6E4F-4450-AEB1-92FD95B0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Prescriptive methodologies offer solutions that provide specific quantifiable answers that can be implemented to solve a problem.</a:t>
            </a:r>
          </a:p>
          <a:p>
            <a:endParaRPr lang="en-US" dirty="0"/>
          </a:p>
          <a:p>
            <a:r>
              <a:rPr lang="en-US" dirty="0"/>
              <a:t>A prescriptive model answers the question, “What is the </a:t>
            </a:r>
            <a:r>
              <a:rPr lang="en-US" i="1" dirty="0"/>
              <a:t>best</a:t>
            </a:r>
            <a:r>
              <a:rPr lang="en-US" dirty="0"/>
              <a:t> action or outcome?”</a:t>
            </a:r>
          </a:p>
          <a:p>
            <a:endParaRPr lang="en-US" dirty="0"/>
          </a:p>
          <a:p>
            <a:r>
              <a:rPr lang="en-US" dirty="0"/>
              <a:t>Often involves </a:t>
            </a:r>
            <a:r>
              <a:rPr lang="en-US" i="1" dirty="0"/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D37F-42B4-4CEC-98BE-0063AA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3BB4-6E4F-4450-AEB1-92FD95B0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Prescriptive methodologies offer solutions that provide specific quantifiable answers that can be implemented to solve a problem.</a:t>
            </a:r>
          </a:p>
          <a:p>
            <a:endParaRPr lang="en-US" dirty="0"/>
          </a:p>
          <a:p>
            <a:r>
              <a:rPr lang="en-US" dirty="0"/>
              <a:t>A prescriptive model answers the question, “What is the </a:t>
            </a:r>
            <a:r>
              <a:rPr lang="en-US" i="1" dirty="0"/>
              <a:t>best</a:t>
            </a:r>
            <a:r>
              <a:rPr lang="en-US" dirty="0"/>
              <a:t> action or outcome?”</a:t>
            </a:r>
          </a:p>
          <a:p>
            <a:endParaRPr lang="en-US" dirty="0"/>
          </a:p>
          <a:p>
            <a:r>
              <a:rPr lang="en-US" dirty="0"/>
              <a:t>Often involves </a:t>
            </a:r>
            <a:r>
              <a:rPr lang="en-US" i="1" dirty="0">
                <a:solidFill>
                  <a:srgbClr val="00B0F0"/>
                </a:solidFill>
              </a:rPr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6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9AE3-1FE3-4673-A4E7-AFD3CB9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849-8592-4500-BBFD-C6A75FDF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methodologies are more focused on explaining causal relationships to predict the future (or understanding how past events affects future events).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9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9AE3-1FE3-4673-A4E7-AFD3CB9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849-8592-4500-BBFD-C6A75FDF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methodologies are more focused on </a:t>
            </a:r>
            <a:r>
              <a:rPr lang="en-US" dirty="0">
                <a:solidFill>
                  <a:srgbClr val="00B0F0"/>
                </a:solidFill>
              </a:rPr>
              <a:t>explaining causal relationships</a:t>
            </a:r>
            <a:r>
              <a:rPr lang="en-US" dirty="0"/>
              <a:t> to predict the future (or understanding how past events affects future events).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2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9AE3-1FE3-4673-A4E7-AFD3CB9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849-8592-4500-BBFD-C6A75FDF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methodologies are more focused on explaining causal relationships to predict the future (or understanding how past events affects future events).</a:t>
            </a:r>
          </a:p>
          <a:p>
            <a:endParaRPr lang="en-US" dirty="0"/>
          </a:p>
          <a:p>
            <a:r>
              <a:rPr lang="en-US" dirty="0"/>
              <a:t>A predictive model answers the question of “What could happen?”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3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9AE3-1FE3-4673-A4E7-AFD3CB9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849-8592-4500-BBFD-C6A75FDF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methodologies are more focused on explaining causal relationships to predict the future (or understanding how past events affects future events).</a:t>
            </a:r>
          </a:p>
          <a:p>
            <a:endParaRPr lang="en-US" dirty="0"/>
          </a:p>
          <a:p>
            <a:r>
              <a:rPr lang="en-US" dirty="0"/>
              <a:t>A predictive model answers the question of </a:t>
            </a:r>
            <a:r>
              <a:rPr lang="en-US" dirty="0">
                <a:solidFill>
                  <a:srgbClr val="00B0F0"/>
                </a:solidFill>
              </a:rPr>
              <a:t>“What could happen?”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9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ADD5-D4E6-45E5-9260-1168FDC8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3192-A9CA-4333-A7DA-3FDA6CCF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Institute for Operations Research and Management Science (INFORMS) defines </a:t>
            </a:r>
            <a:r>
              <a:rPr lang="en-US" sz="4000" b="1" i="1" dirty="0">
                <a:solidFill>
                  <a:srgbClr val="FF0000"/>
                </a:solidFill>
              </a:rPr>
              <a:t>ANALYTICS</a:t>
            </a:r>
            <a:r>
              <a:rPr lang="en-US" sz="4000" dirty="0"/>
              <a:t> as…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“…the scientific process of transforming data into insights for making better decisions.”</a:t>
            </a:r>
          </a:p>
        </p:txBody>
      </p:sp>
    </p:spTree>
    <p:extLst>
      <p:ext uri="{BB962C8B-B14F-4D97-AF65-F5344CB8AC3E}">
        <p14:creationId xmlns:p14="http://schemas.microsoft.com/office/powerpoint/2010/main" val="15505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9AE3-1FE3-4673-A4E7-AFD3CB9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849-8592-4500-BBFD-C6A75FDF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methodologies are more focused on explaining causal relationships to predict the future (or understanding how past events affects future events).</a:t>
            </a:r>
          </a:p>
          <a:p>
            <a:endParaRPr lang="en-US" dirty="0"/>
          </a:p>
          <a:p>
            <a:r>
              <a:rPr lang="en-US" dirty="0"/>
              <a:t>A predictive model answers the question of “What could happen?”</a:t>
            </a:r>
          </a:p>
          <a:p>
            <a:endParaRPr lang="en-US" dirty="0"/>
          </a:p>
          <a:p>
            <a:r>
              <a:rPr lang="en-US" dirty="0"/>
              <a:t>Predictive methodologies often involve either forecasting - looking backwards to look forwards - or simulation - building a model based on theory and letting it “run forward” to see what happens.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2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9AE3-1FE3-4673-A4E7-AFD3CB9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849-8592-4500-BBFD-C6A75FDF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methodologies are more focused on explaining causal relationships to predict the future (or understanding how past events affects future events).</a:t>
            </a:r>
          </a:p>
          <a:p>
            <a:endParaRPr lang="en-US" dirty="0"/>
          </a:p>
          <a:p>
            <a:r>
              <a:rPr lang="en-US" dirty="0"/>
              <a:t>A predictive model answers the question of “What could happen?”</a:t>
            </a:r>
          </a:p>
          <a:p>
            <a:endParaRPr lang="en-US" dirty="0"/>
          </a:p>
          <a:p>
            <a:r>
              <a:rPr lang="en-US" dirty="0"/>
              <a:t>Predictive methodologies often involve either </a:t>
            </a:r>
            <a:r>
              <a:rPr lang="en-US" dirty="0">
                <a:solidFill>
                  <a:srgbClr val="00B0F0"/>
                </a:solidFill>
              </a:rPr>
              <a:t>forecasting</a:t>
            </a:r>
            <a:r>
              <a:rPr lang="en-US" dirty="0"/>
              <a:t> - looking backwards to look forwards - or </a:t>
            </a:r>
            <a:r>
              <a:rPr lang="en-US" dirty="0">
                <a:solidFill>
                  <a:srgbClr val="00B0F0"/>
                </a:solidFill>
              </a:rPr>
              <a:t>simulation</a:t>
            </a:r>
            <a:r>
              <a:rPr lang="en-US" dirty="0"/>
              <a:t> - building a model based on theory and letting it “run forward” to see what happens.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6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3F61-DF0F-4E15-8078-DF3EA56F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24AA-3B9B-46F1-9ED2-0D980A85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 each of the following problems as requiring the use of either descriptive, prescriptive, or predictive analytics: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shipping company needs to calculate the </a:t>
            </a:r>
            <a:r>
              <a:rPr lang="en-US" i="1" dirty="0"/>
              <a:t>cheapest</a:t>
            </a:r>
            <a:r>
              <a:rPr lang="en-US" dirty="0"/>
              <a:t> route to travel in order to make all of its scheduled deliveries on time.</a:t>
            </a:r>
          </a:p>
          <a:p>
            <a:endParaRPr lang="en-US" dirty="0"/>
          </a:p>
          <a:p>
            <a:r>
              <a:rPr lang="en-US" dirty="0"/>
              <a:t>Prescriptive! </a:t>
            </a:r>
          </a:p>
          <a:p>
            <a:pPr lvl="1"/>
            <a:r>
              <a:rPr lang="en-US" dirty="0"/>
              <a:t>Keyword is </a:t>
            </a:r>
            <a:r>
              <a:rPr lang="en-US" i="1" dirty="0"/>
              <a:t>cheapest</a:t>
            </a:r>
            <a:r>
              <a:rPr lang="en-US" dirty="0"/>
              <a:t>!  It is asking for the </a:t>
            </a:r>
            <a:r>
              <a:rPr lang="en-US" i="1" dirty="0"/>
              <a:t>best</a:t>
            </a:r>
            <a:r>
              <a:rPr lang="en-US" dirty="0"/>
              <a:t> solution which requires Optimization.</a:t>
            </a:r>
          </a:p>
        </p:txBody>
      </p:sp>
    </p:spTree>
    <p:extLst>
      <p:ext uri="{BB962C8B-B14F-4D97-AF65-F5344CB8AC3E}">
        <p14:creationId xmlns:p14="http://schemas.microsoft.com/office/powerpoint/2010/main" val="10038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3F61-DF0F-4E15-8078-DF3EA56F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24AA-3B9B-46F1-9ED2-0D980A85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Classify each of the following problems as requiring the use of either descriptive, prescriptive, or predictive analytics: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real estate company wants to know how much adding an extra bedroom to their luxury condo units </a:t>
            </a:r>
            <a:r>
              <a:rPr lang="en-US" i="1" dirty="0"/>
              <a:t>would affect </a:t>
            </a:r>
            <a:r>
              <a:rPr lang="en-US" dirty="0"/>
              <a:t>the market price of those units.</a:t>
            </a:r>
          </a:p>
          <a:p>
            <a:endParaRPr lang="en-US" dirty="0"/>
          </a:p>
          <a:p>
            <a:r>
              <a:rPr lang="en-US" dirty="0"/>
              <a:t>Predictive!  </a:t>
            </a:r>
          </a:p>
          <a:p>
            <a:pPr lvl="1"/>
            <a:r>
              <a:rPr lang="en-US" dirty="0"/>
              <a:t>It is asking how something </a:t>
            </a:r>
            <a:r>
              <a:rPr lang="en-US" i="1" dirty="0"/>
              <a:t>would affect</a:t>
            </a:r>
            <a:r>
              <a:rPr lang="en-US" dirty="0"/>
              <a:t> something else – a </a:t>
            </a:r>
            <a:r>
              <a:rPr lang="en-US" i="1" dirty="0"/>
              <a:t>causal relationship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83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3F61-DF0F-4E15-8078-DF3EA56F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24AA-3B9B-46F1-9ED2-0D980A85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 each of the following problems as requiring the use of either descriptive, prescriptive, or predictive analytics:</a:t>
            </a:r>
          </a:p>
          <a:p>
            <a:pPr marL="514350" indent="-514350">
              <a:buAutoNum type="arabicParenR"/>
            </a:pPr>
            <a:endParaRPr lang="en-US" dirty="0"/>
          </a:p>
          <a:p>
            <a:r>
              <a:rPr lang="en-US" dirty="0"/>
              <a:t>Climate scientists want to understand the degree to which the climate </a:t>
            </a:r>
            <a:r>
              <a:rPr lang="en-US" i="1" dirty="0"/>
              <a:t>has changed </a:t>
            </a:r>
            <a:r>
              <a:rPr lang="en-US" dirty="0"/>
              <a:t>over time.</a:t>
            </a:r>
          </a:p>
          <a:p>
            <a:endParaRPr lang="en-US" dirty="0"/>
          </a:p>
          <a:p>
            <a:r>
              <a:rPr lang="en-US" dirty="0"/>
              <a:t>Descriptive!</a:t>
            </a:r>
          </a:p>
          <a:p>
            <a:pPr lvl="1"/>
            <a:r>
              <a:rPr lang="en-US" dirty="0"/>
              <a:t>Asking about what happened!  Not what will happen or how human activity has influenced what will happen!</a:t>
            </a:r>
          </a:p>
        </p:txBody>
      </p:sp>
    </p:spTree>
    <p:extLst>
      <p:ext uri="{BB962C8B-B14F-4D97-AF65-F5344CB8AC3E}">
        <p14:creationId xmlns:p14="http://schemas.microsoft.com/office/powerpoint/2010/main" val="19804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4DFD-B7D4-4119-850A-EA33D3FA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4F2E-E017-40A1-B0B0-123D397C7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 each of the following problems as requiring the use of either descriptive, prescriptive, or predictive analytics:</a:t>
            </a:r>
          </a:p>
          <a:p>
            <a:endParaRPr lang="en-US" dirty="0"/>
          </a:p>
          <a:p>
            <a:r>
              <a:rPr lang="en-US" dirty="0"/>
              <a:t>A stock analyst wants to know the likelihood that the market will be in recession </a:t>
            </a:r>
            <a:r>
              <a:rPr lang="en-US" i="1" dirty="0"/>
              <a:t>next year </a:t>
            </a:r>
            <a:r>
              <a:rPr lang="en-US" dirty="0"/>
              <a:t>using historical return data.</a:t>
            </a:r>
          </a:p>
          <a:p>
            <a:endParaRPr lang="en-US" dirty="0"/>
          </a:p>
          <a:p>
            <a:r>
              <a:rPr lang="en-US" dirty="0"/>
              <a:t>Predictive!</a:t>
            </a:r>
          </a:p>
          <a:p>
            <a:pPr lvl="1"/>
            <a:r>
              <a:rPr lang="en-US" dirty="0"/>
              <a:t>Using the past to predict the future!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31D5-B64F-4A63-B20E-420005C3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54F5-D1AC-4F4D-B03C-FA823CE8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Classify each of the following problems as requiring the use of either descriptive, prescriptive, or predictive analytics:</a:t>
            </a:r>
          </a:p>
          <a:p>
            <a:endParaRPr lang="en-US" dirty="0"/>
          </a:p>
          <a:p>
            <a:r>
              <a:rPr lang="en-US" dirty="0"/>
              <a:t>An online vendor wants to use its data to figure out the revenue </a:t>
            </a:r>
            <a:r>
              <a:rPr lang="en-US" i="1" dirty="0"/>
              <a:t>maximizing</a:t>
            </a:r>
            <a:r>
              <a:rPr lang="en-US" dirty="0"/>
              <a:t> price to charge for its product.</a:t>
            </a:r>
          </a:p>
          <a:p>
            <a:endParaRPr lang="en-US" dirty="0"/>
          </a:p>
          <a:p>
            <a:r>
              <a:rPr lang="en-US" dirty="0"/>
              <a:t>Prescriptive! </a:t>
            </a:r>
          </a:p>
          <a:p>
            <a:pPr lvl="1"/>
            <a:r>
              <a:rPr lang="en-US" dirty="0"/>
              <a:t>Keyword is </a:t>
            </a:r>
            <a:r>
              <a:rPr lang="en-US" i="1" dirty="0"/>
              <a:t>maximizing</a:t>
            </a:r>
            <a:r>
              <a:rPr lang="en-US" dirty="0"/>
              <a:t>!  It is asking for the </a:t>
            </a:r>
            <a:r>
              <a:rPr lang="en-US" i="1" dirty="0"/>
              <a:t>best</a:t>
            </a:r>
            <a:r>
              <a:rPr lang="en-US" dirty="0"/>
              <a:t> solution which requires Optimization.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6FE2-12A5-466E-BA4A-D4197FB5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analytics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305C-9F0C-4A9B-8B4C-85A81EF7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Business Problem Framing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FFC000"/>
                </a:solidFill>
              </a:rPr>
              <a:t>Analytics Problem Framing</a:t>
            </a:r>
          </a:p>
          <a:p>
            <a:pPr marL="0" indent="0">
              <a:buNone/>
            </a:pPr>
            <a:r>
              <a:rPr lang="en-US" sz="3600" dirty="0"/>
              <a:t>		</a:t>
            </a:r>
            <a:r>
              <a:rPr lang="en-US" sz="3600" dirty="0">
                <a:solidFill>
                  <a:srgbClr val="FFFF00"/>
                </a:solidFill>
              </a:rPr>
              <a:t>Data Extraction and Preprocessing</a:t>
            </a:r>
          </a:p>
          <a:p>
            <a:pPr marL="0" indent="0"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B050"/>
                </a:solidFill>
              </a:rPr>
              <a:t>Methodology Selection</a:t>
            </a:r>
          </a:p>
          <a:p>
            <a:pPr marL="0" indent="0">
              <a:buNone/>
            </a:pPr>
            <a:r>
              <a:rPr lang="en-US" sz="3600" dirty="0"/>
              <a:t>				</a:t>
            </a:r>
            <a:r>
              <a:rPr lang="en-US" sz="3600" dirty="0">
                <a:solidFill>
                  <a:srgbClr val="0070C0"/>
                </a:solidFill>
              </a:rPr>
              <a:t>Model Building</a:t>
            </a:r>
          </a:p>
          <a:p>
            <a:pPr marL="0" indent="0">
              <a:buNone/>
            </a:pPr>
            <a:r>
              <a:rPr lang="en-US" sz="3600" dirty="0"/>
              <a:t>					</a:t>
            </a:r>
            <a:r>
              <a:rPr lang="en-US" sz="3600" dirty="0">
                <a:solidFill>
                  <a:srgbClr val="002060"/>
                </a:solidFill>
              </a:rPr>
              <a:t>Solution Deployment</a:t>
            </a:r>
          </a:p>
          <a:p>
            <a:pPr marL="0" indent="0">
              <a:buNone/>
            </a:pPr>
            <a:r>
              <a:rPr lang="en-US" sz="3600" dirty="0"/>
              <a:t>						</a:t>
            </a:r>
            <a:r>
              <a:rPr lang="en-US" sz="3600" dirty="0">
                <a:solidFill>
                  <a:srgbClr val="7030A0"/>
                </a:solidFill>
              </a:rPr>
              <a:t>Lifecycle Maintenance</a:t>
            </a:r>
          </a:p>
        </p:txBody>
      </p:sp>
    </p:spTree>
    <p:extLst>
      <p:ext uri="{BB962C8B-B14F-4D97-AF65-F5344CB8AC3E}">
        <p14:creationId xmlns:p14="http://schemas.microsoft.com/office/powerpoint/2010/main" val="36323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Problem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Obtain or receive the problem statement and usability requirements</a:t>
            </a:r>
          </a:p>
          <a:p>
            <a:endParaRPr lang="en-US" dirty="0"/>
          </a:p>
          <a:p>
            <a:r>
              <a:rPr lang="en-US" dirty="0"/>
              <a:t>Identify stakeholders</a:t>
            </a:r>
          </a:p>
          <a:p>
            <a:endParaRPr lang="en-US" dirty="0"/>
          </a:p>
          <a:p>
            <a:r>
              <a:rPr lang="en-US" dirty="0"/>
              <a:t>Determine whether the problem is amenable to an analytics solution</a:t>
            </a:r>
          </a:p>
          <a:p>
            <a:endParaRPr lang="en-US" dirty="0"/>
          </a:p>
          <a:p>
            <a:r>
              <a:rPr lang="en-US" dirty="0"/>
              <a:t>Refine the problem statement and delineate constraints</a:t>
            </a:r>
          </a:p>
          <a:p>
            <a:endParaRPr lang="en-US" dirty="0"/>
          </a:p>
          <a:p>
            <a:r>
              <a:rPr lang="en-US" dirty="0"/>
              <a:t>Define an initial set of business benefits</a:t>
            </a:r>
          </a:p>
          <a:p>
            <a:endParaRPr lang="en-US" dirty="0"/>
          </a:p>
          <a:p>
            <a:r>
              <a:rPr lang="en-US" dirty="0"/>
              <a:t>Obtain stakeholder agreement on the business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9458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Problem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Reformulate a business problem statement as an analytics problem</a:t>
            </a:r>
          </a:p>
          <a:p>
            <a:endParaRPr lang="en-US" dirty="0"/>
          </a:p>
          <a:p>
            <a:r>
              <a:rPr lang="en-US" dirty="0"/>
              <a:t>Develop a proposed set of drivers and relationships to inputs</a:t>
            </a:r>
          </a:p>
          <a:p>
            <a:endParaRPr lang="en-US" dirty="0"/>
          </a:p>
          <a:p>
            <a:r>
              <a:rPr lang="en-US" dirty="0"/>
              <a:t>State the set of assumptions related to the problem</a:t>
            </a:r>
          </a:p>
          <a:p>
            <a:endParaRPr lang="en-US" dirty="0"/>
          </a:p>
          <a:p>
            <a:r>
              <a:rPr lang="en-US" dirty="0"/>
              <a:t>Define key metrics of success</a:t>
            </a:r>
          </a:p>
          <a:p>
            <a:endParaRPr lang="en-US" dirty="0"/>
          </a:p>
          <a:p>
            <a:r>
              <a:rPr lang="en-US" dirty="0"/>
              <a:t>Obtain stakeholder agreement on the approach</a:t>
            </a:r>
          </a:p>
        </p:txBody>
      </p:sp>
    </p:spTree>
    <p:extLst>
      <p:ext uri="{BB962C8B-B14F-4D97-AF65-F5344CB8AC3E}">
        <p14:creationId xmlns:p14="http://schemas.microsoft.com/office/powerpoint/2010/main" val="7552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18AB-F6DB-47FD-B4F4-DE3F6AE3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of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7B19E-CA76-4696-936A-9A9492BA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categories of analytics problems:</a:t>
            </a:r>
          </a:p>
          <a:p>
            <a:endParaRPr lang="en-US" dirty="0"/>
          </a:p>
          <a:p>
            <a:pPr lvl="1"/>
            <a:r>
              <a:rPr lang="en-US" sz="2800" dirty="0"/>
              <a:t>Descriptive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Prescriptive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Predictive</a:t>
            </a:r>
          </a:p>
        </p:txBody>
      </p:sp>
    </p:spTree>
    <p:extLst>
      <p:ext uri="{BB962C8B-B14F-4D97-AF65-F5344CB8AC3E}">
        <p14:creationId xmlns:p14="http://schemas.microsoft.com/office/powerpoint/2010/main" val="13312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 &amp; Preprocessing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Identify and prioritize data needs and resources</a:t>
            </a:r>
          </a:p>
          <a:p>
            <a:endParaRPr lang="en-US" dirty="0"/>
          </a:p>
          <a:p>
            <a:r>
              <a:rPr lang="en-US" dirty="0"/>
              <a:t>Identify means of data collection and acquisition</a:t>
            </a:r>
          </a:p>
          <a:p>
            <a:endParaRPr lang="en-US" dirty="0"/>
          </a:p>
          <a:p>
            <a:r>
              <a:rPr lang="en-US" dirty="0"/>
              <a:t>Determine how and why to harmonize, rescale, clean, and share data</a:t>
            </a:r>
          </a:p>
          <a:p>
            <a:endParaRPr lang="en-US" dirty="0"/>
          </a:p>
          <a:p>
            <a:r>
              <a:rPr lang="en-US" dirty="0"/>
              <a:t>Identify ways of discovering relationships in the data</a:t>
            </a:r>
          </a:p>
          <a:p>
            <a:endParaRPr lang="en-US" dirty="0"/>
          </a:p>
          <a:p>
            <a:r>
              <a:rPr lang="en-US" dirty="0"/>
              <a:t>Determine the documentation and reporting of findings</a:t>
            </a:r>
          </a:p>
          <a:p>
            <a:endParaRPr lang="en-US" dirty="0"/>
          </a:p>
          <a:p>
            <a:r>
              <a:rPr lang="en-US" dirty="0"/>
              <a:t>Use data analysis results to refine business and analytics problem statements</a:t>
            </a:r>
          </a:p>
        </p:txBody>
      </p:sp>
    </p:spTree>
    <p:extLst>
      <p:ext uri="{BB962C8B-B14F-4D97-AF65-F5344CB8AC3E}">
        <p14:creationId xmlns:p14="http://schemas.microsoft.com/office/powerpoint/2010/main" val="22362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available problem solving approaches (methods)</a:t>
            </a:r>
          </a:p>
          <a:p>
            <a:endParaRPr lang="en-US" dirty="0"/>
          </a:p>
          <a:p>
            <a:r>
              <a:rPr lang="en-US" dirty="0"/>
              <a:t>Select software tools</a:t>
            </a:r>
          </a:p>
          <a:p>
            <a:endParaRPr lang="en-US" dirty="0"/>
          </a:p>
          <a:p>
            <a:r>
              <a:rPr lang="en-US" dirty="0"/>
              <a:t>Model testing approaches</a:t>
            </a:r>
          </a:p>
          <a:p>
            <a:endParaRPr lang="en-US" dirty="0"/>
          </a:p>
          <a:p>
            <a:r>
              <a:rPr lang="en-US" dirty="0"/>
              <a:t>Select approaches</a:t>
            </a:r>
          </a:p>
        </p:txBody>
      </p:sp>
    </p:spTree>
    <p:extLst>
      <p:ext uri="{BB962C8B-B14F-4D97-AF65-F5344CB8AC3E}">
        <p14:creationId xmlns:p14="http://schemas.microsoft.com/office/powerpoint/2010/main" val="36275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popular software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876" y="1508340"/>
            <a:ext cx="9124247" cy="506391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691CCE3-0AD5-4B90-B02D-BE5832F11A6D}"/>
              </a:ext>
            </a:extLst>
          </p:cNvPr>
          <p:cNvSpPr/>
          <p:nvPr/>
        </p:nvSpPr>
        <p:spPr>
          <a:xfrm>
            <a:off x="400050" y="1874520"/>
            <a:ext cx="113382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D492FF-FF7D-4865-866B-6272931A08F2}"/>
              </a:ext>
            </a:extLst>
          </p:cNvPr>
          <p:cNvSpPr/>
          <p:nvPr/>
        </p:nvSpPr>
        <p:spPr>
          <a:xfrm>
            <a:off x="400050" y="2591752"/>
            <a:ext cx="113382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32B5E41-23E6-4412-8402-98A047FCDDB5}"/>
              </a:ext>
            </a:extLst>
          </p:cNvPr>
          <p:cNvSpPr/>
          <p:nvPr/>
        </p:nvSpPr>
        <p:spPr>
          <a:xfrm>
            <a:off x="403859" y="5924550"/>
            <a:ext cx="113382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2CAF-57ED-43AD-B979-806C7F9A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98CC-F6DD-4F73-B63F-11498C4F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Microsoft Excel</a:t>
            </a:r>
          </a:p>
          <a:p>
            <a:pPr lvl="1"/>
            <a:r>
              <a:rPr lang="en-US" dirty="0"/>
              <a:t>The standard course text is based around his software.  Analysis and Solver tools recommended.</a:t>
            </a:r>
          </a:p>
          <a:p>
            <a:r>
              <a:rPr lang="en-US" dirty="0"/>
              <a:t>R </a:t>
            </a:r>
          </a:p>
          <a:p>
            <a:pPr lvl="1"/>
            <a:r>
              <a:rPr lang="en-US" dirty="0"/>
              <a:t>A statistical data mining package available for download at the CRAN Project website:  </a:t>
            </a:r>
            <a:r>
              <a:rPr lang="en-US" dirty="0">
                <a:hlinkClick r:id="rId2"/>
              </a:rPr>
              <a:t>https://www.r-project.org/</a:t>
            </a:r>
            <a:r>
              <a:rPr lang="en-US" dirty="0"/>
              <a:t>.  All of the other </a:t>
            </a:r>
            <a:r>
              <a:rPr lang="en-US" dirty="0" err="1"/>
              <a:t>leanpub</a:t>
            </a:r>
            <a:r>
              <a:rPr lang="en-US" dirty="0"/>
              <a:t> texts on the reading list are written for R.</a:t>
            </a:r>
          </a:p>
          <a:p>
            <a:r>
              <a:rPr lang="en-US" dirty="0"/>
              <a:t>RStudio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integrated development environment</a:t>
            </a:r>
            <a:r>
              <a:rPr lang="en-US" dirty="0"/>
              <a:t> (IDE) for R.  Think of this as a more interactive “shell” that R wears on top of itself to look nicer from a user interface perspective.  It is available for download here:  </a:t>
            </a:r>
            <a:r>
              <a:rPr lang="en-US" dirty="0">
                <a:hlinkClick r:id="rId3"/>
              </a:rPr>
              <a:t>https://www.rstudio.com/products/rstudio/download/</a:t>
            </a:r>
            <a:endParaRPr lang="en-US" dirty="0"/>
          </a:p>
          <a:p>
            <a:r>
              <a:rPr lang="en-US" dirty="0"/>
              <a:t>Stack Overflow</a:t>
            </a:r>
          </a:p>
          <a:p>
            <a:pPr lvl="1"/>
            <a:r>
              <a:rPr lang="en-US" dirty="0"/>
              <a:t>A great source for anything programming / statistics / analytics related.  Any questions or problems about programming syntax / commands can most likely be found / resolved here:  </a:t>
            </a:r>
            <a:r>
              <a:rPr lang="en-US" dirty="0">
                <a:hlinkClick r:id="rId4"/>
              </a:rPr>
              <a:t>https://stackoverflow.com/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model structures</a:t>
            </a:r>
          </a:p>
          <a:p>
            <a:endParaRPr lang="en-US" dirty="0"/>
          </a:p>
          <a:p>
            <a:r>
              <a:rPr lang="en-US" dirty="0"/>
              <a:t>Evaluate models and data</a:t>
            </a:r>
          </a:p>
          <a:p>
            <a:endParaRPr lang="en-US" dirty="0"/>
          </a:p>
          <a:p>
            <a:r>
              <a:rPr lang="en-US" dirty="0"/>
              <a:t>Calibrate models and data</a:t>
            </a:r>
          </a:p>
          <a:p>
            <a:endParaRPr lang="en-US" dirty="0"/>
          </a:p>
          <a:p>
            <a:r>
              <a:rPr lang="en-US" dirty="0"/>
              <a:t>Integrate the models</a:t>
            </a:r>
          </a:p>
        </p:txBody>
      </p:sp>
    </p:spTree>
    <p:extLst>
      <p:ext uri="{BB962C8B-B14F-4D97-AF65-F5344CB8AC3E}">
        <p14:creationId xmlns:p14="http://schemas.microsoft.com/office/powerpoint/2010/main" val="22873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business validation of the model</a:t>
            </a:r>
          </a:p>
          <a:p>
            <a:endParaRPr lang="en-US" dirty="0"/>
          </a:p>
          <a:p>
            <a:r>
              <a:rPr lang="en-US" dirty="0"/>
              <a:t>Deliver report with the findings</a:t>
            </a:r>
          </a:p>
          <a:p>
            <a:endParaRPr lang="en-US" dirty="0"/>
          </a:p>
          <a:p>
            <a:r>
              <a:rPr lang="en-US" dirty="0"/>
              <a:t>Create model, usability, and system requirements for production</a:t>
            </a:r>
          </a:p>
          <a:p>
            <a:endParaRPr lang="en-US" dirty="0"/>
          </a:p>
          <a:p>
            <a:r>
              <a:rPr lang="en-US" dirty="0"/>
              <a:t>Support deployment</a:t>
            </a:r>
          </a:p>
        </p:txBody>
      </p:sp>
    </p:spTree>
    <p:extLst>
      <p:ext uri="{BB962C8B-B14F-4D97-AF65-F5344CB8AC3E}">
        <p14:creationId xmlns:p14="http://schemas.microsoft.com/office/powerpoint/2010/main" val="31949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Document initial structure</a:t>
            </a:r>
          </a:p>
          <a:p>
            <a:endParaRPr lang="en-US" dirty="0"/>
          </a:p>
          <a:p>
            <a:r>
              <a:rPr lang="en-US" dirty="0"/>
              <a:t>Track model quality</a:t>
            </a:r>
          </a:p>
          <a:p>
            <a:endParaRPr lang="en-US" dirty="0"/>
          </a:p>
          <a:p>
            <a:r>
              <a:rPr lang="en-US" dirty="0"/>
              <a:t>Recalibrate and maintain the model as new data becomes available</a:t>
            </a:r>
          </a:p>
          <a:p>
            <a:endParaRPr lang="en-US" dirty="0"/>
          </a:p>
          <a:p>
            <a:r>
              <a:rPr lang="en-US" dirty="0"/>
              <a:t>Support training activities</a:t>
            </a:r>
          </a:p>
          <a:p>
            <a:endParaRPr lang="en-US" dirty="0"/>
          </a:p>
          <a:p>
            <a:r>
              <a:rPr lang="en-US" dirty="0"/>
              <a:t>Evaluate the business benefit of the model over time and compare to maintenance costs</a:t>
            </a:r>
          </a:p>
        </p:txBody>
      </p:sp>
    </p:spTree>
    <p:extLst>
      <p:ext uri="{BB962C8B-B14F-4D97-AF65-F5344CB8AC3E}">
        <p14:creationId xmlns:p14="http://schemas.microsoft.com/office/powerpoint/2010/main" val="3949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DA13-253C-4605-8D43-FF260643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BIG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E66B-0B11-4693-B2C0-D18A355D9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141034"/>
            <a:ext cx="6586489" cy="408278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As of July 2021, the internet reaches 65% of the world’s population – a 10% increase since January 2021 (domo.com)</a:t>
            </a:r>
          </a:p>
          <a:p>
            <a:pPr fontAlgn="base"/>
            <a:r>
              <a:rPr lang="en-US" dirty="0"/>
              <a:t>How big is big?</a:t>
            </a:r>
          </a:p>
          <a:p>
            <a:pPr lvl="1" fontAlgn="base"/>
            <a:r>
              <a:rPr lang="en-US" dirty="0"/>
              <a:t>Total amount of data consumed globally in 2021 is estimated to be 79 zettabytes (Statista).</a:t>
            </a:r>
          </a:p>
          <a:p>
            <a:pPr lvl="1" fontAlgn="base"/>
            <a:r>
              <a:rPr lang="en-US" dirty="0"/>
              <a:t>A zettabyte is one trillion gigabytes of data.</a:t>
            </a:r>
          </a:p>
          <a:p>
            <a:pPr lvl="1" fontAlgn="base"/>
            <a:r>
              <a:rPr lang="en-US" dirty="0"/>
              <a:t>This number is projected to grow to 180 zettabytes by 2025 (Statista).</a:t>
            </a:r>
          </a:p>
          <a:p>
            <a:pPr fontAlgn="base"/>
            <a:r>
              <a:rPr lang="en-US" dirty="0"/>
              <a:t>Over 90% of the data that exists today was created in the last two years (domo.com).</a:t>
            </a:r>
          </a:p>
          <a:p>
            <a:pPr fontAlgn="base"/>
            <a:r>
              <a:rPr lang="en-US" dirty="0"/>
              <a:t>Oil and land used to be out most valuable resources…</a:t>
            </a:r>
          </a:p>
          <a:p>
            <a:pPr fontAlgn="base"/>
            <a:r>
              <a:rPr lang="en-US" dirty="0"/>
              <a:t>Now it is information!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232A0-A290-405D-8A1B-B324730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BF49-C292-4BE4-BFC7-34DF311EB3B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19DEF0-0438-4E01-3F8B-CC1A835A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19" y="0"/>
            <a:ext cx="4956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06282D-1756-4ADC-BAEE-7BC32639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595312"/>
            <a:ext cx="90487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4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DB3D3B-1EEF-4509-82AA-1E4DD249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Analytics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95C0BB-B374-4C5E-A767-5C136623E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Humans excel at:</a:t>
            </a:r>
          </a:p>
          <a:p>
            <a:r>
              <a:rPr lang="en-US" dirty="0"/>
              <a:t>Common Sense</a:t>
            </a:r>
          </a:p>
          <a:p>
            <a:r>
              <a:rPr lang="en-US" dirty="0"/>
              <a:t>Morals</a:t>
            </a:r>
          </a:p>
          <a:p>
            <a:r>
              <a:rPr lang="en-US" dirty="0"/>
              <a:t>Imagination</a:t>
            </a:r>
          </a:p>
          <a:p>
            <a:r>
              <a:rPr lang="en-US" dirty="0"/>
              <a:t>Compassion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Dilemmas</a:t>
            </a:r>
          </a:p>
          <a:p>
            <a:r>
              <a:rPr lang="en-US" dirty="0"/>
              <a:t>Dreaming</a:t>
            </a:r>
          </a:p>
          <a:p>
            <a:r>
              <a:rPr lang="en-US"/>
              <a:t>Generalization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1043A9-72D3-46B9-856D-B3468EE12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Cognitive Systems excel at:</a:t>
            </a:r>
          </a:p>
          <a:p>
            <a:r>
              <a:rPr lang="en-US" dirty="0"/>
              <a:t>Locating Knowledge</a:t>
            </a:r>
          </a:p>
          <a:p>
            <a:r>
              <a:rPr lang="en-US" dirty="0"/>
              <a:t>Pattern Recognition</a:t>
            </a:r>
          </a:p>
          <a:p>
            <a:r>
              <a:rPr lang="en-US" dirty="0"/>
              <a:t>Natural Language Processing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Eliminating Bias</a:t>
            </a:r>
          </a:p>
          <a:p>
            <a:r>
              <a:rPr lang="en-US" dirty="0"/>
              <a:t>Endless Capacity</a:t>
            </a:r>
          </a:p>
        </p:txBody>
      </p:sp>
    </p:spTree>
    <p:extLst>
      <p:ext uri="{BB962C8B-B14F-4D97-AF65-F5344CB8AC3E}">
        <p14:creationId xmlns:p14="http://schemas.microsoft.com/office/powerpoint/2010/main" val="10158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6B4-8DB8-47F1-B035-8D91113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7F87-4AA0-4F72-A2CE-3FF8FCD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methodologies are a collection of models that help </a:t>
            </a:r>
            <a:r>
              <a:rPr lang="en-US" i="1" dirty="0"/>
              <a:t>describe</a:t>
            </a:r>
            <a:r>
              <a:rPr lang="en-US" dirty="0"/>
              <a:t> the problem situation for further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6B4-8DB8-47F1-B035-8D91113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7F87-4AA0-4F72-A2CE-3FF8FCD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methodologies are a collection of models that help </a:t>
            </a:r>
            <a:r>
              <a:rPr lang="en-US" i="1" dirty="0">
                <a:solidFill>
                  <a:srgbClr val="00B0F0"/>
                </a:solidFill>
              </a:rPr>
              <a:t>describe</a:t>
            </a:r>
            <a:r>
              <a:rPr lang="en-US" dirty="0"/>
              <a:t> the problem situation for further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7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6B4-8DB8-47F1-B035-8D91113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7F87-4AA0-4F72-A2CE-3FF8FCD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methodologies are a collection of models that help </a:t>
            </a:r>
            <a:r>
              <a:rPr lang="en-US" i="1" dirty="0"/>
              <a:t>describe</a:t>
            </a:r>
            <a:r>
              <a:rPr lang="en-US" dirty="0"/>
              <a:t> the problem situation for further analysis.</a:t>
            </a:r>
          </a:p>
          <a:p>
            <a:endParaRPr lang="en-US" dirty="0"/>
          </a:p>
          <a:p>
            <a:r>
              <a:rPr lang="en-US" dirty="0"/>
              <a:t>Descriptive methods are exploratory in asking the question, “What happened?”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4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6B4-8DB8-47F1-B035-8D91113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7F87-4AA0-4F72-A2CE-3FF8FCD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methodologies are a collection of models that help </a:t>
            </a:r>
            <a:r>
              <a:rPr lang="en-US" i="1" dirty="0"/>
              <a:t>describe</a:t>
            </a:r>
            <a:r>
              <a:rPr lang="en-US" dirty="0"/>
              <a:t> the problem situation for further analysis.</a:t>
            </a:r>
          </a:p>
          <a:p>
            <a:endParaRPr lang="en-US" dirty="0"/>
          </a:p>
          <a:p>
            <a:r>
              <a:rPr lang="en-US" dirty="0"/>
              <a:t>Descriptive methods are exploratory in asking the question, </a:t>
            </a:r>
            <a:r>
              <a:rPr lang="en-US" dirty="0">
                <a:solidFill>
                  <a:srgbClr val="00B0F0"/>
                </a:solidFill>
              </a:rPr>
              <a:t>“What happened?”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8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6B4-8DB8-47F1-B035-8D91113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7F87-4AA0-4F72-A2CE-3FF8FCD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methodologies are a collection of models that help </a:t>
            </a:r>
            <a:r>
              <a:rPr lang="en-US" i="1" dirty="0"/>
              <a:t>describe</a:t>
            </a:r>
            <a:r>
              <a:rPr lang="en-US" dirty="0"/>
              <a:t> the problem situation for further analysis.</a:t>
            </a:r>
          </a:p>
          <a:p>
            <a:endParaRPr lang="en-US" dirty="0"/>
          </a:p>
          <a:p>
            <a:r>
              <a:rPr lang="en-US" dirty="0"/>
              <a:t>Descriptive methods are exploratory in asking the question, “What happened?”</a:t>
            </a:r>
          </a:p>
          <a:p>
            <a:endParaRPr lang="en-US" dirty="0"/>
          </a:p>
          <a:p>
            <a:r>
              <a:rPr lang="en-US" dirty="0"/>
              <a:t>Usually involve some sort of summary statistics or visualizations to describe the data.</a:t>
            </a:r>
          </a:p>
        </p:txBody>
      </p:sp>
    </p:spTree>
    <p:extLst>
      <p:ext uri="{BB962C8B-B14F-4D97-AF65-F5344CB8AC3E}">
        <p14:creationId xmlns:p14="http://schemas.microsoft.com/office/powerpoint/2010/main" val="60834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36B4-8DB8-47F1-B035-8D911131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7F87-4AA0-4F72-A2CE-3FF8FCDB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methodologies are a collection of models that help </a:t>
            </a:r>
            <a:r>
              <a:rPr lang="en-US" i="1" dirty="0"/>
              <a:t>describe</a:t>
            </a:r>
            <a:r>
              <a:rPr lang="en-US" dirty="0"/>
              <a:t> the problem situation for further analysis.</a:t>
            </a:r>
          </a:p>
          <a:p>
            <a:endParaRPr lang="en-US" dirty="0"/>
          </a:p>
          <a:p>
            <a:r>
              <a:rPr lang="en-US" dirty="0"/>
              <a:t>Descriptive methods are exploratory in asking the question, “What happened?”</a:t>
            </a:r>
          </a:p>
          <a:p>
            <a:endParaRPr lang="en-US" dirty="0"/>
          </a:p>
          <a:p>
            <a:r>
              <a:rPr lang="en-US" dirty="0"/>
              <a:t>Usually involve some sort of </a:t>
            </a:r>
            <a:r>
              <a:rPr lang="en-US" dirty="0">
                <a:solidFill>
                  <a:srgbClr val="00B0F0"/>
                </a:solidFill>
              </a:rPr>
              <a:t>summary statistics or visualizations </a:t>
            </a:r>
            <a:r>
              <a:rPr lang="en-US" dirty="0"/>
              <a:t>to describe the data.</a:t>
            </a:r>
          </a:p>
        </p:txBody>
      </p:sp>
    </p:spTree>
    <p:extLst>
      <p:ext uri="{BB962C8B-B14F-4D97-AF65-F5344CB8AC3E}">
        <p14:creationId xmlns:p14="http://schemas.microsoft.com/office/powerpoint/2010/main" val="314022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1614</Words>
  <Application>Microsoft Office PowerPoint</Application>
  <PresentationFormat>Widescreen</PresentationFormat>
  <Paragraphs>253</Paragraphs>
  <Slides>39</Slides>
  <Notes>0</Notes>
  <HiddenSlides>30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(Body)</vt:lpstr>
      <vt:lpstr>Calibri Light</vt:lpstr>
      <vt:lpstr>Office Theme</vt:lpstr>
      <vt:lpstr>PowerPoint Presentation</vt:lpstr>
      <vt:lpstr>Data and analytics</vt:lpstr>
      <vt:lpstr>Branches of analytics</vt:lpstr>
      <vt:lpstr>Descriptive</vt:lpstr>
      <vt:lpstr>Descriptive</vt:lpstr>
      <vt:lpstr>Descriptive</vt:lpstr>
      <vt:lpstr>Descriptive</vt:lpstr>
      <vt:lpstr>Descriptive</vt:lpstr>
      <vt:lpstr>Descriptive</vt:lpstr>
      <vt:lpstr>Prescriptive</vt:lpstr>
      <vt:lpstr>Prescriptive</vt:lpstr>
      <vt:lpstr>Prescriptive</vt:lpstr>
      <vt:lpstr>Prescriptive</vt:lpstr>
      <vt:lpstr>Prescriptive</vt:lpstr>
      <vt:lpstr>Prescriptive</vt:lpstr>
      <vt:lpstr>Predictive</vt:lpstr>
      <vt:lpstr>Predictive</vt:lpstr>
      <vt:lpstr>Predictive</vt:lpstr>
      <vt:lpstr>Predictive</vt:lpstr>
      <vt:lpstr>Predictive</vt:lpstr>
      <vt:lpstr>Predictive</vt:lpstr>
      <vt:lpstr>Example #1</vt:lpstr>
      <vt:lpstr>Example #2</vt:lpstr>
      <vt:lpstr>Example #3</vt:lpstr>
      <vt:lpstr>Example #4</vt:lpstr>
      <vt:lpstr>Example #5</vt:lpstr>
      <vt:lpstr>The analytics pipeline</vt:lpstr>
      <vt:lpstr>Business Problem Framing</vt:lpstr>
      <vt:lpstr>Analytics Problem Framing</vt:lpstr>
      <vt:lpstr>Data Extraction &amp; Preprocessing</vt:lpstr>
      <vt:lpstr>Methodology Selection</vt:lpstr>
      <vt:lpstr>Some popular software tools</vt:lpstr>
      <vt:lpstr>Our toolkit</vt:lpstr>
      <vt:lpstr>Model Building</vt:lpstr>
      <vt:lpstr>Solution Deployment</vt:lpstr>
      <vt:lpstr>Lifecycle Maintenance</vt:lpstr>
      <vt:lpstr>BIG Data!</vt:lpstr>
      <vt:lpstr>PowerPoint Presentation</vt:lpstr>
      <vt:lpstr>Leveraging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 &amp; Analytics for Decision Making</dc:title>
  <dc:creator>Steve Levkoff</dc:creator>
  <cp:lastModifiedBy>Steven B Levkoff</cp:lastModifiedBy>
  <cp:revision>28</cp:revision>
  <dcterms:created xsi:type="dcterms:W3CDTF">2018-08-29T15:44:31Z</dcterms:created>
  <dcterms:modified xsi:type="dcterms:W3CDTF">2022-09-12T16:03:58Z</dcterms:modified>
</cp:coreProperties>
</file>