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4" r:id="rId6"/>
    <p:sldId id="291" r:id="rId7"/>
    <p:sldId id="261" r:id="rId8"/>
    <p:sldId id="265" r:id="rId9"/>
    <p:sldId id="266" r:id="rId10"/>
    <p:sldId id="267" r:id="rId11"/>
    <p:sldId id="268" r:id="rId12"/>
    <p:sldId id="269" r:id="rId13"/>
    <p:sldId id="271" r:id="rId14"/>
    <p:sldId id="270" r:id="rId15"/>
    <p:sldId id="272" r:id="rId16"/>
    <p:sldId id="280" r:id="rId17"/>
    <p:sldId id="281" r:id="rId18"/>
    <p:sldId id="282" r:id="rId19"/>
    <p:sldId id="283" r:id="rId20"/>
    <p:sldId id="284" r:id="rId21"/>
    <p:sldId id="285" r:id="rId22"/>
    <p:sldId id="286" r:id="rId23"/>
    <p:sldId id="293" r:id="rId24"/>
    <p:sldId id="289" r:id="rId25"/>
    <p:sldId id="290" r:id="rId26"/>
    <p:sldId id="287" r:id="rId27"/>
    <p:sldId id="295" r:id="rId28"/>
    <p:sldId id="299" r:id="rId29"/>
    <p:sldId id="301" r:id="rId30"/>
    <p:sldId id="296" r:id="rId31"/>
    <p:sldId id="297" r:id="rId32"/>
    <p:sldId id="298" r:id="rId33"/>
    <p:sldId id="300" r:id="rId34"/>
    <p:sldId id="262" r:id="rId35"/>
    <p:sldId id="302" r:id="rId36"/>
    <p:sldId id="303" r:id="rId37"/>
    <p:sldId id="274" r:id="rId38"/>
    <p:sldId id="275" r:id="rId39"/>
    <p:sldId id="276" r:id="rId40"/>
    <p:sldId id="304"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3" d="100"/>
          <a:sy n="53" d="100"/>
        </p:scale>
        <p:origin x="-11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89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FBE32045-7389-4CE5-9D9A-FB0BB5844CC8}" type="datetimeFigureOut">
              <a:rPr lang="en-US" smtClean="0"/>
              <a:pPr/>
              <a:t>4/25/2009</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95146A29-0C6C-4E8A-B584-9165360C496C}"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E32045-7389-4CE5-9D9A-FB0BB5844CC8}" type="datetimeFigureOut">
              <a:rPr lang="en-US" smtClean="0"/>
              <a:pPr/>
              <a:t>4/25/2009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146A29-0C6C-4E8A-B584-9165360C496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E32045-7389-4CE5-9D9A-FB0BB5844CC8}" type="datetimeFigureOut">
              <a:rPr lang="en-US" smtClean="0"/>
              <a:pPr/>
              <a:t>4/25/2009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146A29-0C6C-4E8A-B584-9165360C496C}"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BE32045-7389-4CE5-9D9A-FB0BB5844CC8}" type="datetimeFigureOut">
              <a:rPr lang="en-US" smtClean="0"/>
              <a:pPr/>
              <a:t>4/25/2009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146A29-0C6C-4E8A-B584-9165360C496C}"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FBE32045-7389-4CE5-9D9A-FB0BB5844CC8}" type="datetimeFigureOut">
              <a:rPr lang="en-US" smtClean="0"/>
              <a:pPr/>
              <a:t>4/25/2009</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95146A29-0C6C-4E8A-B584-9165360C496C}"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BE32045-7389-4CE5-9D9A-FB0BB5844CC8}" type="datetimeFigureOut">
              <a:rPr lang="en-US" smtClean="0"/>
              <a:pPr/>
              <a:t>4/25/2009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146A29-0C6C-4E8A-B584-9165360C496C}"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BE32045-7389-4CE5-9D9A-FB0BB5844CC8}" type="datetimeFigureOut">
              <a:rPr lang="en-US" smtClean="0"/>
              <a:pPr/>
              <a:t>4/25/2009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146A29-0C6C-4E8A-B584-9165360C496C}"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BE32045-7389-4CE5-9D9A-FB0BB5844CC8}" type="datetimeFigureOut">
              <a:rPr lang="en-US" smtClean="0"/>
              <a:pPr/>
              <a:t>4/25/2009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146A29-0C6C-4E8A-B584-9165360C496C}"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E32045-7389-4CE5-9D9A-FB0BB5844CC8}" type="datetimeFigureOut">
              <a:rPr lang="en-US" smtClean="0"/>
              <a:pPr/>
              <a:t>4/25/2009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146A29-0C6C-4E8A-B584-9165360C496C}"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BE32045-7389-4CE5-9D9A-FB0BB5844CC8}" type="datetimeFigureOut">
              <a:rPr lang="en-US" smtClean="0"/>
              <a:pPr/>
              <a:t>4/25/2009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146A29-0C6C-4E8A-B584-9165360C496C}"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BE32045-7389-4CE5-9D9A-FB0BB5844CC8}" type="datetimeFigureOut">
              <a:rPr lang="en-US" smtClean="0"/>
              <a:pPr/>
              <a:t>4/25/2009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146A29-0C6C-4E8A-B584-9165360C496C}"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FBE32045-7389-4CE5-9D9A-FB0BB5844CC8}" type="datetimeFigureOut">
              <a:rPr lang="en-US" smtClean="0"/>
              <a:pPr/>
              <a:t>4/25/2009</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5146A29-0C6C-4E8A-B584-9165360C496C}"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reallybig.com/default.s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www.register.com/titan/index.rcmx"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mississippi.sandiego.edu/your_site_name"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810000"/>
            <a:ext cx="6858000" cy="990600"/>
          </a:xfrm>
        </p:spPr>
        <p:txBody>
          <a:bodyPr>
            <a:normAutofit fontScale="90000"/>
          </a:bodyPr>
          <a:lstStyle/>
          <a:p>
            <a:r>
              <a:rPr lang="en-US" dirty="0" smtClean="0"/>
              <a:t>University of San Diego/ACCION</a:t>
            </a:r>
            <a:br>
              <a:rPr lang="en-US" dirty="0" smtClean="0"/>
            </a:br>
            <a:r>
              <a:rPr lang="en-US" dirty="0" smtClean="0"/>
              <a:t>Web Training Seminar</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Dr. Carl Michael Rebman, Jr.</a:t>
            </a:r>
          </a:p>
          <a:p>
            <a:r>
              <a:rPr lang="en-US" dirty="0" smtClean="0"/>
              <a:t>Associate Professor of Information Technology and Electronic Commerce</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2"/>
          <p:cNvSpPr>
            <a:spLocks noGrp="1" noChangeArrowheads="1"/>
          </p:cNvSpPr>
          <p:nvPr>
            <p:ph type="title"/>
          </p:nvPr>
        </p:nvSpPr>
        <p:spPr/>
        <p:txBody>
          <a:bodyPr/>
          <a:lstStyle/>
          <a:p>
            <a:pPr eaLnBrk="1" hangingPunct="1"/>
            <a:r>
              <a:rPr lang="en-US" smtClean="0"/>
              <a:t>Web Site Rules: Rule 2</a:t>
            </a:r>
          </a:p>
        </p:txBody>
      </p:sp>
      <p:sp>
        <p:nvSpPr>
          <p:cNvPr id="46085" name="Rectangle 3"/>
          <p:cNvSpPr>
            <a:spLocks noGrp="1" noChangeArrowheads="1"/>
          </p:cNvSpPr>
          <p:nvPr>
            <p:ph type="body" idx="1"/>
          </p:nvPr>
        </p:nvSpPr>
        <p:spPr/>
        <p:txBody>
          <a:bodyPr/>
          <a:lstStyle/>
          <a:p>
            <a:pPr eaLnBrk="1" hangingPunct="1"/>
            <a:r>
              <a:rPr lang="en-US" smtClean="0"/>
              <a:t>Website must be aesthetically pleasing</a:t>
            </a:r>
          </a:p>
          <a:p>
            <a:pPr lvl="1" eaLnBrk="1" hangingPunct="1"/>
            <a:r>
              <a:rPr lang="en-US" smtClean="0"/>
              <a:t>Use of color schemes, backgrounds, high quality images</a:t>
            </a:r>
          </a:p>
          <a:p>
            <a:pPr lvl="1" eaLnBrk="1" hangingPunct="1"/>
            <a:r>
              <a:rPr lang="en-US" smtClean="0"/>
              <a:t>Clear, concise and consistent layout </a:t>
            </a:r>
          </a:p>
          <a:p>
            <a:pPr lvl="2" eaLnBrk="1" hangingPunct="1"/>
            <a:r>
              <a:rPr lang="en-US" smtClean="0"/>
              <a:t>Increases chances of return</a:t>
            </a:r>
          </a:p>
          <a:p>
            <a:pPr lvl="2" eaLnBrk="1" hangingPunct="1"/>
            <a:r>
              <a:rPr lang="en-US" smtClean="0"/>
              <a:t>Can separate a Web site from the competition</a:t>
            </a:r>
          </a:p>
          <a:p>
            <a:pPr lvl="1" eaLnBrk="1" hangingPunct="1"/>
            <a:endParaRPr lang="en-US" smtClean="0"/>
          </a:p>
          <a:p>
            <a:pPr lvl="1" eaLnBrk="1" hangingPunct="1">
              <a:buFontTx/>
              <a:buNone/>
            </a:pPr>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2"/>
          <p:cNvSpPr>
            <a:spLocks noGrp="1" noChangeArrowheads="1"/>
          </p:cNvSpPr>
          <p:nvPr>
            <p:ph type="title"/>
          </p:nvPr>
        </p:nvSpPr>
        <p:spPr/>
        <p:txBody>
          <a:bodyPr/>
          <a:lstStyle/>
          <a:p>
            <a:pPr eaLnBrk="1" hangingPunct="1"/>
            <a:r>
              <a:rPr lang="en-US" smtClean="0"/>
              <a:t>Web Site Rules: Rule 3</a:t>
            </a:r>
          </a:p>
        </p:txBody>
      </p:sp>
      <p:sp>
        <p:nvSpPr>
          <p:cNvPr id="47109" name="Rectangle 3"/>
          <p:cNvSpPr>
            <a:spLocks noGrp="1" noChangeArrowheads="1"/>
          </p:cNvSpPr>
          <p:nvPr>
            <p:ph type="body" idx="1"/>
          </p:nvPr>
        </p:nvSpPr>
        <p:spPr/>
        <p:txBody>
          <a:bodyPr/>
          <a:lstStyle/>
          <a:p>
            <a:pPr eaLnBrk="1" hangingPunct="1"/>
            <a:r>
              <a:rPr lang="en-US" smtClean="0"/>
              <a:t>Website must be easy to use and fast</a:t>
            </a:r>
          </a:p>
          <a:p>
            <a:pPr lvl="1" eaLnBrk="1" hangingPunct="1"/>
            <a:r>
              <a:rPr lang="en-US" smtClean="0"/>
              <a:t>Easy navigation</a:t>
            </a:r>
          </a:p>
          <a:p>
            <a:pPr lvl="1" eaLnBrk="1" hangingPunct="1"/>
            <a:r>
              <a:rPr lang="en-US" smtClean="0"/>
              <a:t>Fast download speed</a:t>
            </a:r>
          </a:p>
          <a:p>
            <a:pPr lvl="2" eaLnBrk="1" hangingPunct="1"/>
            <a:r>
              <a:rPr lang="en-US" smtClean="0"/>
              <a:t>Average user will wait only a couple of seconds for a website to download</a:t>
            </a:r>
          </a:p>
          <a:p>
            <a:pPr lvl="1" eaLnBrk="1" hangingPunct="1"/>
            <a:r>
              <a:rPr lang="en-US" smtClean="0"/>
              <a:t>Present brief summary information with hyperlinks</a:t>
            </a:r>
          </a:p>
          <a:p>
            <a:pPr lvl="2" eaLnBrk="1" hangingPunct="1"/>
            <a:r>
              <a:rPr lang="en-US" smtClean="0"/>
              <a:t>Allows users to “drill down”</a:t>
            </a:r>
          </a:p>
          <a:p>
            <a:pPr lvl="1"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2"/>
          <p:cNvSpPr>
            <a:spLocks noGrp="1" noChangeArrowheads="1"/>
          </p:cNvSpPr>
          <p:nvPr>
            <p:ph type="title"/>
          </p:nvPr>
        </p:nvSpPr>
        <p:spPr/>
        <p:txBody>
          <a:bodyPr/>
          <a:lstStyle/>
          <a:p>
            <a:pPr eaLnBrk="1" hangingPunct="1"/>
            <a:r>
              <a:rPr lang="en-US" smtClean="0"/>
              <a:t>Web Site Rules: Rule 4</a:t>
            </a:r>
          </a:p>
        </p:txBody>
      </p:sp>
      <p:sp>
        <p:nvSpPr>
          <p:cNvPr id="48133" name="Rectangle 3"/>
          <p:cNvSpPr>
            <a:spLocks noGrp="1" noChangeArrowheads="1"/>
          </p:cNvSpPr>
          <p:nvPr>
            <p:ph type="body" idx="1"/>
          </p:nvPr>
        </p:nvSpPr>
        <p:spPr>
          <a:xfrm>
            <a:off x="152400" y="2057400"/>
            <a:ext cx="4114800" cy="4038600"/>
          </a:xfrm>
        </p:spPr>
        <p:txBody>
          <a:bodyPr/>
          <a:lstStyle/>
          <a:p>
            <a:pPr eaLnBrk="1" hangingPunct="1"/>
            <a:r>
              <a:rPr lang="en-US" smtClean="0"/>
              <a:t>Web site must motivate people to visit stay and return</a:t>
            </a:r>
          </a:p>
          <a:p>
            <a:pPr lvl="1" eaLnBrk="1" hangingPunct="1"/>
            <a:r>
              <a:rPr lang="en-US" smtClean="0"/>
              <a:t>Create a community</a:t>
            </a:r>
          </a:p>
          <a:p>
            <a:pPr lvl="2" eaLnBrk="1" hangingPunct="1"/>
            <a:r>
              <a:rPr lang="en-US" smtClean="0"/>
              <a:t>GardenWeb</a:t>
            </a:r>
          </a:p>
          <a:p>
            <a:pPr lvl="3" eaLnBrk="1" hangingPunct="1"/>
            <a:r>
              <a:rPr lang="en-US" smtClean="0"/>
              <a:t>Users share tips</a:t>
            </a:r>
          </a:p>
          <a:p>
            <a:pPr lvl="3" eaLnBrk="1" hangingPunct="1"/>
            <a:r>
              <a:rPr lang="en-US" smtClean="0"/>
              <a:t>Buy from each other</a:t>
            </a:r>
          </a:p>
        </p:txBody>
      </p:sp>
      <p:pic>
        <p:nvPicPr>
          <p:cNvPr id="48134" name="Picture 4" descr="Sc05-06"/>
          <p:cNvPicPr>
            <a:picLocks noChangeAspect="1" noChangeArrowheads="1"/>
          </p:cNvPicPr>
          <p:nvPr/>
        </p:nvPicPr>
        <p:blipFill>
          <a:blip r:embed="rId2"/>
          <a:srcRect/>
          <a:stretch>
            <a:fillRect/>
          </a:stretch>
        </p:blipFill>
        <p:spPr bwMode="auto">
          <a:xfrm>
            <a:off x="4572000" y="1905000"/>
            <a:ext cx="3784600" cy="4195763"/>
          </a:xfrm>
          <a:prstGeom prst="rect">
            <a:avLst/>
          </a:prstGeom>
          <a:noFill/>
          <a:ln w="31750" algn="ctr">
            <a:solidFill>
              <a:srgbClr val="71918C"/>
            </a:solid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2"/>
          <p:cNvSpPr>
            <a:spLocks noGrp="1" noChangeArrowheads="1"/>
          </p:cNvSpPr>
          <p:nvPr>
            <p:ph type="title" idx="4294967295"/>
          </p:nvPr>
        </p:nvSpPr>
        <p:spPr/>
        <p:txBody>
          <a:bodyPr/>
          <a:lstStyle/>
          <a:p>
            <a:pPr eaLnBrk="1" hangingPunct="1"/>
            <a:r>
              <a:rPr lang="en-US" smtClean="0"/>
              <a:t>Web Site Rules: Rule 5</a:t>
            </a:r>
          </a:p>
        </p:txBody>
      </p:sp>
      <p:sp>
        <p:nvSpPr>
          <p:cNvPr id="50181" name="Rectangle 3"/>
          <p:cNvSpPr>
            <a:spLocks noGrp="1" noChangeArrowheads="1"/>
          </p:cNvSpPr>
          <p:nvPr>
            <p:ph type="body" idx="4294967295"/>
          </p:nvPr>
        </p:nvSpPr>
        <p:spPr>
          <a:xfrm>
            <a:off x="228600" y="1828800"/>
            <a:ext cx="8153400" cy="4572000"/>
          </a:xfrm>
        </p:spPr>
        <p:txBody>
          <a:bodyPr/>
          <a:lstStyle/>
          <a:p>
            <a:pPr eaLnBrk="1" hangingPunct="1"/>
            <a:r>
              <a:rPr lang="en-US" smtClean="0"/>
              <a:t>Advertise your presence on the Web (II)</a:t>
            </a:r>
          </a:p>
          <a:p>
            <a:pPr lvl="1" eaLnBrk="1" hangingPunct="1"/>
            <a:r>
              <a:rPr lang="en-US" smtClean="0"/>
              <a:t>Pay-per-click</a:t>
            </a:r>
          </a:p>
          <a:p>
            <a:pPr lvl="2" eaLnBrk="1" hangingPunct="1"/>
            <a:r>
              <a:rPr lang="en-US" smtClean="0"/>
              <a:t>Only pay for advertising when user clicks on it</a:t>
            </a:r>
          </a:p>
          <a:p>
            <a:pPr lvl="2" eaLnBrk="1" hangingPunct="1"/>
            <a:r>
              <a:rPr lang="en-US" smtClean="0"/>
              <a:t>Affiliate marketing – Web site owners post ads on their site</a:t>
            </a:r>
          </a:p>
          <a:p>
            <a:pPr lvl="2" eaLnBrk="1" hangingPunct="1"/>
            <a:r>
              <a:rPr lang="en-US" smtClean="0"/>
              <a:t>Problem: click fraud – artificially clicking on ads to create revenue</a:t>
            </a:r>
          </a:p>
          <a:p>
            <a:pPr lvl="3" eaLnBrk="1" hangingPunct="1"/>
            <a:r>
              <a:rPr lang="en-US" smtClean="0"/>
              <a:t>Network click fraud</a:t>
            </a:r>
          </a:p>
          <a:p>
            <a:pPr lvl="3" eaLnBrk="1" hangingPunct="1"/>
            <a:r>
              <a:rPr lang="en-US" smtClean="0"/>
              <a:t>Competitive click fraud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2"/>
          <p:cNvSpPr>
            <a:spLocks noGrp="1" noChangeArrowheads="1"/>
          </p:cNvSpPr>
          <p:nvPr>
            <p:ph type="title"/>
          </p:nvPr>
        </p:nvSpPr>
        <p:spPr/>
        <p:txBody>
          <a:bodyPr/>
          <a:lstStyle/>
          <a:p>
            <a:pPr eaLnBrk="1" hangingPunct="1"/>
            <a:r>
              <a:rPr lang="en-US" smtClean="0"/>
              <a:t>Web Site Rules: Rule 5</a:t>
            </a:r>
          </a:p>
        </p:txBody>
      </p:sp>
      <p:sp>
        <p:nvSpPr>
          <p:cNvPr id="49157" name="Rectangle 3"/>
          <p:cNvSpPr>
            <a:spLocks noGrp="1" noChangeArrowheads="1"/>
          </p:cNvSpPr>
          <p:nvPr>
            <p:ph type="body" idx="1"/>
          </p:nvPr>
        </p:nvSpPr>
        <p:spPr>
          <a:xfrm>
            <a:off x="228600" y="1828800"/>
            <a:ext cx="8153400" cy="4572000"/>
          </a:xfrm>
        </p:spPr>
        <p:txBody>
          <a:bodyPr/>
          <a:lstStyle/>
          <a:p>
            <a:pPr eaLnBrk="1" hangingPunct="1"/>
            <a:r>
              <a:rPr lang="en-US" smtClean="0"/>
              <a:t>Advertise your presence on the Web</a:t>
            </a:r>
          </a:p>
          <a:p>
            <a:pPr lvl="1" eaLnBrk="1" hangingPunct="1"/>
            <a:r>
              <a:rPr lang="en-US" smtClean="0"/>
              <a:t>Pull marketing</a:t>
            </a:r>
          </a:p>
          <a:p>
            <a:pPr lvl="2" eaLnBrk="1" hangingPunct="1"/>
            <a:r>
              <a:rPr lang="en-US" smtClean="0"/>
              <a:t>A passive method of attracting to a specific site</a:t>
            </a:r>
          </a:p>
          <a:p>
            <a:pPr lvl="2" eaLnBrk="1" hangingPunct="1"/>
            <a:r>
              <a:rPr lang="en-US" smtClean="0"/>
              <a:t>Include the Web site address on all promotional materials</a:t>
            </a:r>
          </a:p>
          <a:p>
            <a:pPr lvl="2" eaLnBrk="1" hangingPunct="1"/>
            <a:r>
              <a:rPr lang="en-US" smtClean="0"/>
              <a:t>Advertise your Web site on other sites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2"/>
          <p:cNvSpPr>
            <a:spLocks noGrp="1" noChangeArrowheads="1"/>
          </p:cNvSpPr>
          <p:nvPr>
            <p:ph type="title"/>
          </p:nvPr>
        </p:nvSpPr>
        <p:spPr/>
        <p:txBody>
          <a:bodyPr/>
          <a:lstStyle/>
          <a:p>
            <a:pPr eaLnBrk="1" hangingPunct="1"/>
            <a:r>
              <a:rPr lang="en-US" smtClean="0"/>
              <a:t>Web Site Rules: Rule 6</a:t>
            </a:r>
          </a:p>
        </p:txBody>
      </p:sp>
      <p:sp>
        <p:nvSpPr>
          <p:cNvPr id="51205" name="Rectangle 3"/>
          <p:cNvSpPr>
            <a:spLocks noGrp="1" noChangeArrowheads="1"/>
          </p:cNvSpPr>
          <p:nvPr>
            <p:ph type="body" idx="1"/>
          </p:nvPr>
        </p:nvSpPr>
        <p:spPr/>
        <p:txBody>
          <a:bodyPr/>
          <a:lstStyle/>
          <a:p>
            <a:pPr eaLnBrk="1" hangingPunct="1">
              <a:lnSpc>
                <a:spcPct val="90000"/>
              </a:lnSpc>
            </a:pPr>
            <a:r>
              <a:rPr lang="en-US" smtClean="0"/>
              <a:t>Learn from your Web site</a:t>
            </a:r>
          </a:p>
          <a:p>
            <a:pPr lvl="1" eaLnBrk="1" hangingPunct="1">
              <a:lnSpc>
                <a:spcPct val="90000"/>
              </a:lnSpc>
            </a:pPr>
            <a:r>
              <a:rPr lang="en-US" smtClean="0"/>
              <a:t>Who are your customers?</a:t>
            </a:r>
          </a:p>
          <a:p>
            <a:pPr lvl="1" eaLnBrk="1" hangingPunct="1">
              <a:lnSpc>
                <a:spcPct val="90000"/>
              </a:lnSpc>
            </a:pPr>
            <a:r>
              <a:rPr lang="en-US" smtClean="0"/>
              <a:t>What are they doing?</a:t>
            </a:r>
          </a:p>
          <a:p>
            <a:pPr eaLnBrk="1" hangingPunct="1">
              <a:lnSpc>
                <a:spcPct val="90000"/>
              </a:lnSpc>
            </a:pPr>
            <a:r>
              <a:rPr lang="en-US" smtClean="0"/>
              <a:t>Web analytics</a:t>
            </a:r>
          </a:p>
          <a:p>
            <a:pPr lvl="1" eaLnBrk="1" hangingPunct="1">
              <a:lnSpc>
                <a:spcPct val="90000"/>
              </a:lnSpc>
            </a:pPr>
            <a:r>
              <a:rPr lang="en-US" smtClean="0"/>
              <a:t>Analyze behavior of visitors</a:t>
            </a:r>
          </a:p>
          <a:p>
            <a:pPr lvl="2" eaLnBrk="1" hangingPunct="1">
              <a:lnSpc>
                <a:spcPct val="90000"/>
              </a:lnSpc>
            </a:pPr>
            <a:r>
              <a:rPr lang="en-US" smtClean="0"/>
              <a:t>Path the visitors take</a:t>
            </a:r>
          </a:p>
          <a:p>
            <a:pPr lvl="2" eaLnBrk="1" hangingPunct="1">
              <a:lnSpc>
                <a:spcPct val="90000"/>
              </a:lnSpc>
            </a:pPr>
            <a:r>
              <a:rPr lang="en-US" smtClean="0"/>
              <a:t>Length of the visit</a:t>
            </a:r>
          </a:p>
          <a:p>
            <a:pPr lvl="2" eaLnBrk="1" hangingPunct="1">
              <a:lnSpc>
                <a:spcPct val="90000"/>
              </a:lnSpc>
            </a:pPr>
            <a:r>
              <a:rPr lang="en-US" smtClean="0"/>
              <a:t>Number of pages viewed</a:t>
            </a:r>
          </a:p>
          <a:p>
            <a:pPr lvl="2" eaLnBrk="1" hangingPunct="1">
              <a:lnSpc>
                <a:spcPct val="90000"/>
              </a:lnSpc>
            </a:pPr>
            <a:r>
              <a:rPr lang="en-US" smtClean="0"/>
              <a:t>Page from which they exit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Web Design Considerations</a:t>
            </a:r>
          </a:p>
        </p:txBody>
      </p:sp>
      <p:sp>
        <p:nvSpPr>
          <p:cNvPr id="8195" name="Rectangle 3"/>
          <p:cNvSpPr>
            <a:spLocks noGrp="1" noChangeArrowheads="1"/>
          </p:cNvSpPr>
          <p:nvPr>
            <p:ph type="body" idx="1"/>
          </p:nvPr>
        </p:nvSpPr>
        <p:spPr/>
        <p:txBody>
          <a:bodyPr/>
          <a:lstStyle/>
          <a:p>
            <a:pPr>
              <a:lnSpc>
                <a:spcPct val="90000"/>
              </a:lnSpc>
            </a:pPr>
            <a:r>
              <a:rPr lang="en-US" sz="2800"/>
              <a:t>Screen Resolution</a:t>
            </a:r>
          </a:p>
          <a:p>
            <a:pPr>
              <a:lnSpc>
                <a:spcPct val="90000"/>
              </a:lnSpc>
            </a:pPr>
            <a:r>
              <a:rPr lang="en-US" sz="2800"/>
              <a:t>Download times</a:t>
            </a:r>
          </a:p>
          <a:p>
            <a:pPr>
              <a:lnSpc>
                <a:spcPct val="90000"/>
              </a:lnSpc>
            </a:pPr>
            <a:r>
              <a:rPr lang="en-US" sz="2800"/>
              <a:t>Visual Structures</a:t>
            </a:r>
          </a:p>
          <a:p>
            <a:pPr lvl="1">
              <a:lnSpc>
                <a:spcPct val="90000"/>
              </a:lnSpc>
            </a:pPr>
            <a:r>
              <a:rPr lang="en-US" sz="2400"/>
              <a:t>Use of white space</a:t>
            </a:r>
          </a:p>
          <a:p>
            <a:pPr lvl="1">
              <a:lnSpc>
                <a:spcPct val="90000"/>
              </a:lnSpc>
            </a:pPr>
            <a:r>
              <a:rPr lang="en-US" sz="2400"/>
              <a:t>Guiding the user’s eye</a:t>
            </a:r>
          </a:p>
          <a:p>
            <a:pPr lvl="1">
              <a:lnSpc>
                <a:spcPct val="90000"/>
              </a:lnSpc>
            </a:pPr>
            <a:r>
              <a:rPr lang="en-US" sz="2400"/>
              <a:t>Hyperlinks</a:t>
            </a:r>
          </a:p>
          <a:p>
            <a:pPr lvl="1">
              <a:lnSpc>
                <a:spcPct val="90000"/>
              </a:lnSpc>
            </a:pPr>
            <a:r>
              <a:rPr lang="en-US" sz="2400"/>
              <a:t>Hierarchy</a:t>
            </a:r>
          </a:p>
          <a:p>
            <a:pPr>
              <a:lnSpc>
                <a:spcPct val="90000"/>
              </a:lnSpc>
            </a:pPr>
            <a:r>
              <a:rPr lang="en-US" sz="2800"/>
              <a:t>Transitions</a:t>
            </a:r>
          </a:p>
          <a:p>
            <a:pPr>
              <a:lnSpc>
                <a:spcPct val="90000"/>
              </a:lnSpc>
            </a:pPr>
            <a:r>
              <a:rPr lang="en-US" sz="2800"/>
              <a:t>Page length</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a:t>How people read </a:t>
            </a:r>
            <a:r>
              <a:rPr lang="en-US" dirty="0" smtClean="0"/>
              <a:t>websites</a:t>
            </a:r>
            <a:endParaRPr lang="en-US" dirty="0"/>
          </a:p>
        </p:txBody>
      </p:sp>
      <p:sp>
        <p:nvSpPr>
          <p:cNvPr id="9219" name="Rectangle 3"/>
          <p:cNvSpPr>
            <a:spLocks noGrp="1" noChangeArrowheads="1"/>
          </p:cNvSpPr>
          <p:nvPr>
            <p:ph type="body" idx="1"/>
          </p:nvPr>
        </p:nvSpPr>
        <p:spPr/>
        <p:txBody>
          <a:bodyPr/>
          <a:lstStyle/>
          <a:p>
            <a:pPr>
              <a:lnSpc>
                <a:spcPct val="90000"/>
              </a:lnSpc>
            </a:pPr>
            <a:r>
              <a:rPr lang="en-US" sz="2400"/>
              <a:t>People rarely read Web pages word by word; instead, </a:t>
            </a:r>
            <a:r>
              <a:rPr lang="en-US" sz="2400" b="1"/>
              <a:t>they scan the page</a:t>
            </a:r>
            <a:r>
              <a:rPr lang="en-US" sz="2400"/>
              <a:t>, picking out individual words and sentences.</a:t>
            </a:r>
          </a:p>
          <a:p>
            <a:pPr>
              <a:lnSpc>
                <a:spcPct val="90000"/>
              </a:lnSpc>
            </a:pPr>
            <a:r>
              <a:rPr lang="en-US" sz="2400"/>
              <a:t>As a result, Web pages have to employ </a:t>
            </a:r>
            <a:r>
              <a:rPr lang="en-US" sz="2400" b="1"/>
              <a:t>scannable text</a:t>
            </a:r>
            <a:r>
              <a:rPr lang="en-US" sz="2400"/>
              <a:t>, using </a:t>
            </a:r>
          </a:p>
          <a:p>
            <a:pPr lvl="1">
              <a:lnSpc>
                <a:spcPct val="90000"/>
              </a:lnSpc>
            </a:pPr>
            <a:r>
              <a:rPr lang="en-US" sz="2000"/>
              <a:t>highlighted </a:t>
            </a:r>
            <a:r>
              <a:rPr lang="en-US" sz="2000" b="1"/>
              <a:t>keywords</a:t>
            </a:r>
            <a:r>
              <a:rPr lang="en-US" sz="2000"/>
              <a:t> (hypertext links serve as one form of highlighting; typeface variations and color are others) </a:t>
            </a:r>
          </a:p>
          <a:p>
            <a:pPr lvl="1">
              <a:lnSpc>
                <a:spcPct val="90000"/>
              </a:lnSpc>
            </a:pPr>
            <a:r>
              <a:rPr lang="en-US" sz="2000"/>
              <a:t>meaningful </a:t>
            </a:r>
            <a:r>
              <a:rPr lang="en-US" sz="2000" b="1"/>
              <a:t>sub-headings</a:t>
            </a:r>
            <a:r>
              <a:rPr lang="en-US" sz="2000"/>
              <a:t> (not "clever" ones) </a:t>
            </a:r>
          </a:p>
          <a:p>
            <a:pPr lvl="1">
              <a:lnSpc>
                <a:spcPct val="90000"/>
              </a:lnSpc>
            </a:pPr>
            <a:r>
              <a:rPr lang="en-US" sz="2000"/>
              <a:t>bulleted </a:t>
            </a:r>
            <a:r>
              <a:rPr lang="en-US" sz="2000" b="1"/>
              <a:t>lists</a:t>
            </a:r>
            <a:r>
              <a:rPr lang="en-US" sz="2000"/>
              <a:t> </a:t>
            </a:r>
          </a:p>
          <a:p>
            <a:pPr lvl="1">
              <a:lnSpc>
                <a:spcPct val="90000"/>
              </a:lnSpc>
            </a:pPr>
            <a:r>
              <a:rPr lang="en-US" sz="2000" b="1"/>
              <a:t>one idea</a:t>
            </a:r>
            <a:r>
              <a:rPr lang="en-US" sz="2000"/>
              <a:t> per paragraph (users will skip over any additional ideas if they are not caught by the first few words in the paragraph) </a:t>
            </a:r>
          </a:p>
          <a:p>
            <a:pPr lvl="1">
              <a:lnSpc>
                <a:spcPct val="90000"/>
              </a:lnSpc>
            </a:pPr>
            <a:r>
              <a:rPr lang="en-US" sz="2000"/>
              <a:t>the inverted pyramid style, starting with the conclusion. </a:t>
            </a:r>
          </a:p>
          <a:p>
            <a:pPr lvl="1">
              <a:lnSpc>
                <a:spcPct val="90000"/>
              </a:lnSpc>
            </a:pPr>
            <a:r>
              <a:rPr lang="en-US" sz="2000" b="1"/>
              <a:t>half the word count</a:t>
            </a:r>
            <a:r>
              <a:rPr lang="en-US" sz="2000"/>
              <a:t> (or less) than conventional writing </a:t>
            </a:r>
          </a:p>
          <a:p>
            <a:pPr>
              <a:lnSpc>
                <a:spcPct val="90000"/>
              </a:lnSpc>
            </a:pPr>
            <a:endParaRPr lang="en-US" sz="2400"/>
          </a:p>
          <a:p>
            <a:pPr>
              <a:lnSpc>
                <a:spcPct val="90000"/>
              </a:lnSpc>
            </a:pPr>
            <a:endParaRPr lang="en-US" sz="28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More on Websites continued part II</a:t>
            </a:r>
            <a:endParaRPr lang="en-US" dirty="0"/>
          </a:p>
        </p:txBody>
      </p:sp>
      <p:sp>
        <p:nvSpPr>
          <p:cNvPr id="10243" name="Rectangle 3"/>
          <p:cNvSpPr>
            <a:spLocks noGrp="1" noChangeArrowheads="1"/>
          </p:cNvSpPr>
          <p:nvPr>
            <p:ph type="body" idx="1"/>
          </p:nvPr>
        </p:nvSpPr>
        <p:spPr/>
        <p:txBody>
          <a:bodyPr/>
          <a:lstStyle/>
          <a:p>
            <a:r>
              <a:rPr lang="en-US" sz="2400" dirty="0"/>
              <a:t>Word on web pages need to be credible (</a:t>
            </a:r>
            <a:r>
              <a:rPr lang="en-US" sz="2400" dirty="0" err="1"/>
              <a:t>ie</a:t>
            </a:r>
            <a:r>
              <a:rPr lang="en-US" sz="2400" dirty="0"/>
              <a:t>. good writing, graphics)</a:t>
            </a:r>
          </a:p>
          <a:p>
            <a:r>
              <a:rPr lang="en-US" sz="2400" dirty="0"/>
              <a:t>Viewers detest “</a:t>
            </a:r>
            <a:r>
              <a:rPr lang="en-US" sz="2400" dirty="0" err="1"/>
              <a:t>marketese</a:t>
            </a:r>
            <a:r>
              <a:rPr lang="en-US" sz="2400" dirty="0"/>
              <a:t>” that is promotion language that they cannot verify if it is true or not.</a:t>
            </a:r>
          </a:p>
          <a:p>
            <a:r>
              <a:rPr lang="en-US" sz="2400" dirty="0"/>
              <a:t>Three main types of web language</a:t>
            </a:r>
          </a:p>
          <a:p>
            <a:pPr lvl="1"/>
            <a:r>
              <a:rPr lang="en-US" sz="2000" dirty="0" err="1"/>
              <a:t>Scanable</a:t>
            </a:r>
            <a:r>
              <a:rPr lang="en-US" sz="2000" dirty="0"/>
              <a:t>- where information can be easily found and determined, </a:t>
            </a:r>
            <a:r>
              <a:rPr lang="en-US" sz="2000" dirty="0" err="1"/>
              <a:t>ie</a:t>
            </a:r>
            <a:r>
              <a:rPr lang="en-US" sz="2000" dirty="0"/>
              <a:t>. bulleted lists</a:t>
            </a:r>
          </a:p>
          <a:p>
            <a:pPr lvl="1"/>
            <a:r>
              <a:rPr lang="en-US" sz="2000" dirty="0"/>
              <a:t>Objective- language written in paragraph form (least effective)</a:t>
            </a:r>
          </a:p>
          <a:p>
            <a:pPr lvl="1"/>
            <a:r>
              <a:rPr lang="en-US" sz="2000" dirty="0"/>
              <a:t>Combination- a mix between the two (most effective)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a:t>Web Design Considerations Part </a:t>
            </a:r>
            <a:r>
              <a:rPr lang="en-US" dirty="0" smtClean="0"/>
              <a:t>III</a:t>
            </a:r>
            <a:endParaRPr lang="en-US" dirty="0"/>
          </a:p>
        </p:txBody>
      </p:sp>
      <p:sp>
        <p:nvSpPr>
          <p:cNvPr id="11267" name="Rectangle 3"/>
          <p:cNvSpPr>
            <a:spLocks noGrp="1" noChangeArrowheads="1"/>
          </p:cNvSpPr>
          <p:nvPr>
            <p:ph type="body" idx="1"/>
          </p:nvPr>
        </p:nvSpPr>
        <p:spPr/>
        <p:txBody>
          <a:bodyPr/>
          <a:lstStyle/>
          <a:p>
            <a:r>
              <a:rPr lang="en-US" dirty="0"/>
              <a:t>Knowing HTML Limitations</a:t>
            </a:r>
          </a:p>
          <a:p>
            <a:r>
              <a:rPr lang="en-US" dirty="0"/>
              <a:t>Design Considerations</a:t>
            </a:r>
          </a:p>
          <a:p>
            <a:r>
              <a:rPr lang="en-US" dirty="0"/>
              <a:t>Understanding Download Times</a:t>
            </a:r>
          </a:p>
          <a:p>
            <a:r>
              <a:rPr lang="en-US" dirty="0"/>
              <a:t>Using very little glitz.</a:t>
            </a:r>
          </a:p>
          <a:p>
            <a:r>
              <a:rPr lang="en-US" dirty="0"/>
              <a:t>Check Out Your Own Web Site</a:t>
            </a:r>
          </a:p>
          <a:p>
            <a:r>
              <a:rPr lang="en-US" dirty="0"/>
              <a:t>Understanding Your Service Provider</a:t>
            </a:r>
          </a:p>
          <a:p>
            <a:r>
              <a:rPr lang="en-US" dirty="0"/>
              <a:t>Final Web Design Considerations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normAutofit/>
          </a:bodyPr>
          <a:lstStyle/>
          <a:p>
            <a:r>
              <a:rPr lang="en-US" dirty="0" smtClean="0"/>
              <a:t>About Me</a:t>
            </a:r>
          </a:p>
          <a:p>
            <a:r>
              <a:rPr lang="en-US" dirty="0" smtClean="0"/>
              <a:t>About this session</a:t>
            </a:r>
          </a:p>
          <a:p>
            <a:pPr lvl="1"/>
            <a:r>
              <a:rPr lang="en-US" dirty="0" smtClean="0"/>
              <a:t>Starting from the very beginning</a:t>
            </a:r>
          </a:p>
          <a:p>
            <a:pPr lvl="1"/>
            <a:r>
              <a:rPr lang="en-US" dirty="0" smtClean="0"/>
              <a:t>If too basic we can speed it up—I do have a lot of slides</a:t>
            </a:r>
          </a:p>
          <a:p>
            <a:pPr lvl="1"/>
            <a:r>
              <a:rPr lang="en-US" dirty="0" smtClean="0"/>
              <a:t>First we will discuss websites what they are and how they work</a:t>
            </a:r>
          </a:p>
          <a:p>
            <a:pPr lvl="1"/>
            <a:r>
              <a:rPr lang="en-US" dirty="0" smtClean="0"/>
              <a:t>Second we will talk about how websites can help our business</a:t>
            </a:r>
          </a:p>
          <a:p>
            <a:pPr lvl="1"/>
            <a:r>
              <a:rPr lang="en-US" dirty="0" smtClean="0"/>
              <a:t>Third—the really cool thing is learning how to create a website.</a:t>
            </a:r>
            <a:endParaRPr lang="en-US" dirty="0" smtClean="0">
              <a:sym typeface="Wingdings" pitchFamily="2" charset="2"/>
            </a:endParaRPr>
          </a:p>
          <a:p>
            <a:pPr lvl="1"/>
            <a:r>
              <a:rPr lang="en-US" dirty="0" smtClean="0">
                <a:sym typeface="Wingdings" pitchFamily="2" charset="2"/>
              </a:rPr>
              <a:t>Fourth we will learn about how to promote our website in the cyberspace world</a:t>
            </a:r>
            <a:endParaRPr lang="en-US" dirty="0" smtClean="0"/>
          </a:p>
          <a:p>
            <a:pPr lvl="1"/>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HTML Limitations</a:t>
            </a:r>
          </a:p>
        </p:txBody>
      </p:sp>
      <p:sp>
        <p:nvSpPr>
          <p:cNvPr id="12291" name="Rectangle 3"/>
          <p:cNvSpPr>
            <a:spLocks noGrp="1" noChangeArrowheads="1"/>
          </p:cNvSpPr>
          <p:nvPr>
            <p:ph type="body" idx="1"/>
          </p:nvPr>
        </p:nvSpPr>
        <p:spPr>
          <a:xfrm>
            <a:off x="609600" y="1981200"/>
            <a:ext cx="7772400" cy="4114800"/>
          </a:xfrm>
        </p:spPr>
        <p:txBody>
          <a:bodyPr/>
          <a:lstStyle/>
          <a:p>
            <a:r>
              <a:rPr lang="en-US" sz="2000">
                <a:latin typeface="Verdana" pitchFamily="34" charset="0"/>
              </a:rPr>
              <a:t>HTML (</a:t>
            </a:r>
            <a:r>
              <a:rPr lang="en-US" sz="2000" i="1">
                <a:latin typeface="Verdana" pitchFamily="34" charset="0"/>
              </a:rPr>
              <a:t>HyperText Markup Language</a:t>
            </a:r>
            <a:r>
              <a:rPr lang="en-US" sz="2000">
                <a:latin typeface="Verdana" pitchFamily="34" charset="0"/>
              </a:rPr>
              <a:t>) is a very general language designed to place information on web pages. It is not a word processing or desktop publishing tool. The sooner you come to grips with this fact, the faster you will become an effective webdesigner. Here's why: </a:t>
            </a:r>
          </a:p>
          <a:p>
            <a:pPr lvl="1"/>
            <a:r>
              <a:rPr lang="en-US" sz="1800">
                <a:latin typeface="Verdana" pitchFamily="34" charset="0"/>
              </a:rPr>
              <a:t>No two browsers show a page quite the same way. </a:t>
            </a:r>
          </a:p>
          <a:p>
            <a:pPr lvl="1"/>
            <a:r>
              <a:rPr lang="en-US" sz="1800">
                <a:latin typeface="Verdana" pitchFamily="34" charset="0"/>
              </a:rPr>
              <a:t>Even if everyone were to use the same browser, not everyone would have the same resolution as you. </a:t>
            </a:r>
          </a:p>
          <a:p>
            <a:pPr lvl="1"/>
            <a:r>
              <a:rPr lang="en-US" sz="1800">
                <a:latin typeface="Verdana" pitchFamily="34" charset="0"/>
              </a:rPr>
              <a:t>It really never was intended to be as specific as a word processor, and its fundamental structure reflects this. </a:t>
            </a:r>
          </a:p>
          <a:p>
            <a:pPr lvl="1"/>
            <a:r>
              <a:rPr lang="en-US" sz="1800">
                <a:latin typeface="Verdana" pitchFamily="34" charset="0"/>
              </a:rPr>
              <a:t>Nobody owns the web. Therefore, standards are rather difficult to enforce.</a:t>
            </a:r>
            <a:r>
              <a:rPr lang="en-US" sz="2000">
                <a:latin typeface="Verdana" pitchFamily="34" charset="0"/>
              </a:rPr>
              <a:t> </a:t>
            </a:r>
          </a:p>
          <a:p>
            <a:endParaRPr lang="en-US"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71600" y="0"/>
            <a:ext cx="7772400" cy="1143000"/>
          </a:xfrm>
        </p:spPr>
        <p:txBody>
          <a:bodyPr/>
          <a:lstStyle/>
          <a:p>
            <a:r>
              <a:rPr lang="en-US"/>
              <a:t>Design Considerations</a:t>
            </a:r>
          </a:p>
        </p:txBody>
      </p:sp>
      <p:sp>
        <p:nvSpPr>
          <p:cNvPr id="13315" name="Rectangle 3"/>
          <p:cNvSpPr>
            <a:spLocks noGrp="1" noChangeArrowheads="1"/>
          </p:cNvSpPr>
          <p:nvPr>
            <p:ph type="body" idx="1"/>
          </p:nvPr>
        </p:nvSpPr>
        <p:spPr>
          <a:xfrm>
            <a:off x="762000" y="1447800"/>
            <a:ext cx="7772400" cy="4648200"/>
          </a:xfrm>
        </p:spPr>
        <p:txBody>
          <a:bodyPr/>
          <a:lstStyle/>
          <a:p>
            <a:r>
              <a:rPr lang="en-US" sz="1600" b="1" dirty="0">
                <a:latin typeface="Verdana" pitchFamily="34" charset="0"/>
              </a:rPr>
              <a:t>Assume everyone has their screen set to 640x480 and 256 colors.</a:t>
            </a:r>
            <a:r>
              <a:rPr lang="en-US" sz="1600" dirty="0">
                <a:latin typeface="Verdana" pitchFamily="34" charset="0"/>
              </a:rPr>
              <a:t>.</a:t>
            </a:r>
            <a:br>
              <a:rPr lang="en-US" sz="1600" dirty="0">
                <a:latin typeface="Verdana" pitchFamily="34" charset="0"/>
              </a:rPr>
            </a:br>
            <a:r>
              <a:rPr lang="en-US" sz="1600" dirty="0">
                <a:latin typeface="Verdana" pitchFamily="34" charset="0"/>
              </a:rPr>
              <a:t>This minor detail is very often overlooked by web authors. </a:t>
            </a:r>
          </a:p>
          <a:p>
            <a:pPr lvl="1"/>
            <a:r>
              <a:rPr lang="en-US" sz="1600" dirty="0">
                <a:latin typeface="Verdana" pitchFamily="34" charset="0"/>
              </a:rPr>
              <a:t>If you want to go "wide", then make sure that what you consider the material of primary importance to your reader is located on the left side of the screen. </a:t>
            </a:r>
          </a:p>
          <a:p>
            <a:pPr lvl="1"/>
            <a:r>
              <a:rPr lang="en-US" sz="1600" dirty="0">
                <a:latin typeface="Verdana" pitchFamily="34" charset="0"/>
              </a:rPr>
              <a:t>Forces the user to use the right-left scroll bar to read the text. </a:t>
            </a:r>
          </a:p>
          <a:p>
            <a:pPr lvl="1"/>
            <a:r>
              <a:rPr lang="en-US" sz="1600" dirty="0">
                <a:latin typeface="Verdana" pitchFamily="34" charset="0"/>
              </a:rPr>
              <a:t>Banner and navigation art can be unrecognizable. Even worse scenarios are possible with </a:t>
            </a:r>
            <a:r>
              <a:rPr lang="en-US" sz="1600" i="1" dirty="0">
                <a:latin typeface="Verdana" pitchFamily="34" charset="0"/>
              </a:rPr>
              <a:t>background</a:t>
            </a:r>
            <a:r>
              <a:rPr lang="en-US" sz="1600" dirty="0">
                <a:latin typeface="Verdana" pitchFamily="34" charset="0"/>
              </a:rPr>
              <a:t> images. </a:t>
            </a:r>
          </a:p>
          <a:p>
            <a:pPr lvl="1"/>
            <a:r>
              <a:rPr lang="en-US" sz="1600" dirty="0">
                <a:latin typeface="Verdana" pitchFamily="34" charset="0"/>
              </a:rPr>
              <a:t>Do use TABLES </a:t>
            </a:r>
            <a:r>
              <a:rPr lang="en-US" sz="1600" i="1" dirty="0">
                <a:latin typeface="Verdana" pitchFamily="34" charset="0"/>
              </a:rPr>
              <a:t>(now supported by almost all browsers)</a:t>
            </a:r>
            <a:r>
              <a:rPr lang="en-US" sz="1600" dirty="0">
                <a:latin typeface="Verdana" pitchFamily="34" charset="0"/>
              </a:rPr>
              <a:t> to create some white-space in your pages. </a:t>
            </a:r>
          </a:p>
          <a:p>
            <a:pPr lvl="1"/>
            <a:r>
              <a:rPr lang="en-US" sz="1600" dirty="0">
                <a:latin typeface="Verdana" pitchFamily="34" charset="0"/>
              </a:rPr>
              <a:t>Use very basic color schemes and avoid </a:t>
            </a:r>
            <a:r>
              <a:rPr lang="en-US" sz="1600" i="1" dirty="0">
                <a:latin typeface="Verdana" pitchFamily="34" charset="0"/>
              </a:rPr>
              <a:t>noisy</a:t>
            </a:r>
            <a:r>
              <a:rPr lang="en-US" sz="1600" dirty="0">
                <a:latin typeface="Verdana" pitchFamily="34" charset="0"/>
              </a:rPr>
              <a:t> background images. </a:t>
            </a:r>
          </a:p>
          <a:p>
            <a:pPr lvl="1"/>
            <a:r>
              <a:rPr lang="en-US" sz="1600" dirty="0">
                <a:latin typeface="Verdana" pitchFamily="34" charset="0"/>
              </a:rPr>
              <a:t>Always use ALT </a:t>
            </a:r>
            <a:r>
              <a:rPr lang="en-US" sz="1600" i="1" dirty="0">
                <a:latin typeface="Verdana" pitchFamily="34" charset="0"/>
              </a:rPr>
              <a:t>(image descriptions)</a:t>
            </a:r>
            <a:r>
              <a:rPr lang="en-US" sz="1600" dirty="0">
                <a:latin typeface="Verdana" pitchFamily="34" charset="0"/>
              </a:rPr>
              <a:t> with your images so that people with text browsers can use and understand your pages. Not doing </a:t>
            </a:r>
            <a:r>
              <a:rPr lang="en-US" sz="1600" dirty="0" smtClean="0">
                <a:latin typeface="Verdana" pitchFamily="34" charset="0"/>
              </a:rPr>
              <a:t>this could prevent </a:t>
            </a:r>
            <a:r>
              <a:rPr lang="en-US" sz="1600" dirty="0">
                <a:latin typeface="Verdana" pitchFamily="34" charset="0"/>
              </a:rPr>
              <a:t>a lot of </a:t>
            </a:r>
            <a:r>
              <a:rPr lang="en-US" sz="1600" dirty="0" smtClean="0">
                <a:latin typeface="Verdana" pitchFamily="34" charset="0"/>
              </a:rPr>
              <a:t>people from </a:t>
            </a:r>
            <a:r>
              <a:rPr lang="en-US" sz="1600" dirty="0">
                <a:latin typeface="Verdana" pitchFamily="34" charset="0"/>
              </a:rPr>
              <a:t>enjoying your site. </a:t>
            </a:r>
          </a:p>
          <a:p>
            <a:pPr lvl="1"/>
            <a:endParaRPr lang="en-US" sz="1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838200" y="381000"/>
            <a:ext cx="7772400" cy="914400"/>
          </a:xfrm>
        </p:spPr>
        <p:txBody>
          <a:bodyPr>
            <a:normAutofit fontScale="90000"/>
          </a:bodyPr>
          <a:lstStyle/>
          <a:p>
            <a:r>
              <a:rPr lang="en-US" sz="4000"/>
              <a:t>Understanding Download Times</a:t>
            </a:r>
          </a:p>
        </p:txBody>
      </p:sp>
      <p:sp>
        <p:nvSpPr>
          <p:cNvPr id="14339" name="Rectangle 3"/>
          <p:cNvSpPr>
            <a:spLocks noGrp="1" noChangeArrowheads="1"/>
          </p:cNvSpPr>
          <p:nvPr>
            <p:ph type="body" idx="1"/>
          </p:nvPr>
        </p:nvSpPr>
        <p:spPr>
          <a:xfrm>
            <a:off x="457200" y="1371600"/>
            <a:ext cx="7772400" cy="5181600"/>
          </a:xfrm>
        </p:spPr>
        <p:txBody>
          <a:bodyPr/>
          <a:lstStyle/>
          <a:p>
            <a:pPr>
              <a:lnSpc>
                <a:spcPct val="90000"/>
              </a:lnSpc>
            </a:pPr>
            <a:r>
              <a:rPr lang="en-US" sz="1800" b="1" dirty="0">
                <a:latin typeface="Verdana" pitchFamily="34" charset="0"/>
              </a:rPr>
              <a:t>Nobody has their own personal T-1 connection to the web.</a:t>
            </a:r>
            <a:r>
              <a:rPr lang="en-US" sz="1800" dirty="0">
                <a:latin typeface="Verdana" pitchFamily="34" charset="0"/>
              </a:rPr>
              <a:t/>
            </a:r>
            <a:br>
              <a:rPr lang="en-US" sz="1800" dirty="0">
                <a:latin typeface="Verdana" pitchFamily="34" charset="0"/>
              </a:rPr>
            </a:br>
            <a:r>
              <a:rPr lang="en-US" sz="1800" dirty="0">
                <a:latin typeface="Verdana" pitchFamily="34" charset="0"/>
              </a:rPr>
              <a:t>Okay, so maybe you have one, but </a:t>
            </a:r>
            <a:r>
              <a:rPr lang="en-US" sz="1800" dirty="0" smtClean="0">
                <a:latin typeface="Verdana" pitchFamily="34" charset="0"/>
              </a:rPr>
              <a:t>a lot of people </a:t>
            </a:r>
            <a:r>
              <a:rPr lang="en-US" sz="1800" dirty="0">
                <a:latin typeface="Verdana" pitchFamily="34" charset="0"/>
              </a:rPr>
              <a:t>are using either 28.8K or 56(</a:t>
            </a:r>
            <a:r>
              <a:rPr lang="en-US" sz="1800" dirty="0" err="1">
                <a:latin typeface="Verdana" pitchFamily="34" charset="0"/>
              </a:rPr>
              <a:t>haha</a:t>
            </a:r>
            <a:r>
              <a:rPr lang="en-US" sz="1800" dirty="0">
                <a:latin typeface="Verdana" pitchFamily="34" charset="0"/>
              </a:rPr>
              <a:t>)K modems. As a rule of thumb, </a:t>
            </a:r>
            <a:r>
              <a:rPr lang="en-US" sz="1800" i="1" dirty="0">
                <a:latin typeface="Verdana" pitchFamily="34" charset="0"/>
              </a:rPr>
              <a:t>do not create pages that take more than 30 to 60 seconds to load at 28.8K</a:t>
            </a:r>
            <a:r>
              <a:rPr lang="en-US" sz="1800" dirty="0">
                <a:latin typeface="Verdana" pitchFamily="34" charset="0"/>
              </a:rPr>
              <a:t>. You </a:t>
            </a:r>
            <a:r>
              <a:rPr lang="en-US" sz="1800" i="1" dirty="0">
                <a:latin typeface="Verdana" pitchFamily="34" charset="0"/>
              </a:rPr>
              <a:t>can</a:t>
            </a:r>
            <a:r>
              <a:rPr lang="en-US" sz="1800" dirty="0">
                <a:latin typeface="Verdana" pitchFamily="34" charset="0"/>
              </a:rPr>
              <a:t> accomplish this by:</a:t>
            </a:r>
            <a:r>
              <a:rPr lang="en-US" sz="2000" dirty="0">
                <a:latin typeface="Verdana" pitchFamily="34" charset="0"/>
              </a:rPr>
              <a:t> </a:t>
            </a:r>
          </a:p>
          <a:p>
            <a:pPr lvl="1">
              <a:lnSpc>
                <a:spcPct val="90000"/>
              </a:lnSpc>
            </a:pPr>
            <a:r>
              <a:rPr lang="en-US" sz="1800" dirty="0">
                <a:latin typeface="Verdana" pitchFamily="34" charset="0"/>
              </a:rPr>
              <a:t>Using graphics sparingly, and using color reduction when possible. </a:t>
            </a:r>
          </a:p>
          <a:p>
            <a:pPr lvl="1">
              <a:lnSpc>
                <a:spcPct val="90000"/>
              </a:lnSpc>
            </a:pPr>
            <a:r>
              <a:rPr lang="en-US" sz="1800" dirty="0">
                <a:latin typeface="Verdana" pitchFamily="34" charset="0"/>
              </a:rPr>
              <a:t>Use Interlaced GIF images (89a standard) when possible. These provide a nice </a:t>
            </a:r>
            <a:r>
              <a:rPr lang="en-US" sz="1800" i="1" dirty="0">
                <a:latin typeface="Verdana" pitchFamily="34" charset="0"/>
              </a:rPr>
              <a:t>fade-in</a:t>
            </a:r>
            <a:r>
              <a:rPr lang="en-US" sz="1800" dirty="0">
                <a:latin typeface="Verdana" pitchFamily="34" charset="0"/>
              </a:rPr>
              <a:t> effect that allows people a sneak preview of your image as it comes into view. </a:t>
            </a:r>
          </a:p>
          <a:p>
            <a:pPr lvl="1">
              <a:lnSpc>
                <a:spcPct val="90000"/>
              </a:lnSpc>
            </a:pPr>
            <a:r>
              <a:rPr lang="en-US" sz="1800" dirty="0">
                <a:latin typeface="Verdana" pitchFamily="34" charset="0"/>
              </a:rPr>
              <a:t>If you do have a lot of images to present on one page, use </a:t>
            </a:r>
            <a:r>
              <a:rPr lang="en-US" sz="1800" i="1" dirty="0">
                <a:latin typeface="Verdana" pitchFamily="34" charset="0"/>
              </a:rPr>
              <a:t>thumbnails (small versions)</a:t>
            </a:r>
            <a:r>
              <a:rPr lang="en-US" sz="1800" dirty="0">
                <a:latin typeface="Verdana" pitchFamily="34" charset="0"/>
              </a:rPr>
              <a:t> and link the larger images to them. If the reader wants, they can then view the picture in its full glory! </a:t>
            </a:r>
          </a:p>
          <a:p>
            <a:pPr lvl="1">
              <a:lnSpc>
                <a:spcPct val="90000"/>
              </a:lnSpc>
            </a:pPr>
            <a:r>
              <a:rPr lang="en-US" sz="1800" dirty="0">
                <a:latin typeface="Verdana" pitchFamily="34" charset="0"/>
              </a:rPr>
              <a:t>Always indicate the HEIGHT and WIDTH of your images. Many browsers cannot display any part of the page until it knows all of the dimensions of the objects that the page consists of. </a:t>
            </a:r>
          </a:p>
          <a:p>
            <a:pPr>
              <a:lnSpc>
                <a:spcPct val="90000"/>
              </a:lnSpc>
            </a:pPr>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the browsers can be different</a:t>
            </a:r>
            <a:endParaRPr lang="en-US" dirty="0"/>
          </a:p>
        </p:txBody>
      </p:sp>
      <p:sp>
        <p:nvSpPr>
          <p:cNvPr id="3" name="Content Placeholder 2"/>
          <p:cNvSpPr>
            <a:spLocks noGrp="1"/>
          </p:cNvSpPr>
          <p:nvPr>
            <p:ph sz="quarter" idx="1"/>
          </p:nvPr>
        </p:nvSpPr>
        <p:spPr/>
        <p:txBody>
          <a:bodyPr/>
          <a:lstStyle/>
          <a:p>
            <a:r>
              <a:rPr lang="en-US" dirty="0" smtClean="0"/>
              <a:t>Internet Explorer</a:t>
            </a:r>
          </a:p>
          <a:p>
            <a:r>
              <a:rPr lang="en-US" dirty="0" smtClean="0"/>
              <a:t>Firefox</a:t>
            </a:r>
          </a:p>
          <a:p>
            <a:r>
              <a:rPr lang="en-US" dirty="0" smtClean="0"/>
              <a:t>Opera</a:t>
            </a:r>
          </a:p>
          <a:p>
            <a:r>
              <a:rPr lang="en-US" dirty="0" err="1" smtClean="0"/>
              <a:t>Irider</a:t>
            </a:r>
            <a:endParaRPr lang="en-US" dirty="0" smtClean="0"/>
          </a:p>
          <a:p>
            <a:r>
              <a:rPr lang="en-US" dirty="0" smtClean="0"/>
              <a:t>Safari (mostly for Apple)</a:t>
            </a:r>
          </a:p>
          <a:p>
            <a:r>
              <a:rPr lang="en-US" dirty="0" smtClean="0"/>
              <a:t>Flock</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Understanding Your Service Provider</a:t>
            </a:r>
          </a:p>
        </p:txBody>
      </p:sp>
      <p:sp>
        <p:nvSpPr>
          <p:cNvPr id="17411" name="Rectangle 3"/>
          <p:cNvSpPr>
            <a:spLocks noGrp="1" noChangeArrowheads="1"/>
          </p:cNvSpPr>
          <p:nvPr>
            <p:ph type="body" idx="1"/>
          </p:nvPr>
        </p:nvSpPr>
        <p:spPr/>
        <p:txBody>
          <a:bodyPr/>
          <a:lstStyle/>
          <a:p>
            <a:r>
              <a:rPr lang="en-US" sz="2400" b="1">
                <a:latin typeface="Verdana" pitchFamily="34" charset="0"/>
              </a:rPr>
              <a:t>Make sure you put your site where it belongs.</a:t>
            </a:r>
            <a:r>
              <a:rPr lang="en-US" sz="2400">
                <a:latin typeface="Verdana" pitchFamily="34" charset="0"/>
              </a:rPr>
              <a:t/>
            </a:r>
            <a:br>
              <a:rPr lang="en-US" sz="2400">
                <a:latin typeface="Verdana" pitchFamily="34" charset="0"/>
              </a:rPr>
            </a:br>
            <a:r>
              <a:rPr lang="en-US" sz="2000">
                <a:latin typeface="Verdana" pitchFamily="34" charset="0"/>
              </a:rPr>
              <a:t>If you are placing your site on your </a:t>
            </a:r>
            <a:r>
              <a:rPr lang="en-US" sz="2000" i="1">
                <a:latin typeface="Verdana" pitchFamily="34" charset="0"/>
              </a:rPr>
              <a:t>personal</a:t>
            </a:r>
            <a:r>
              <a:rPr lang="en-US" sz="2000">
                <a:latin typeface="Verdana" pitchFamily="34" charset="0"/>
              </a:rPr>
              <a:t> webspace that came with your Internet service, make sure you are aware of any restrictions. These include: </a:t>
            </a:r>
          </a:p>
          <a:p>
            <a:pPr lvl="1"/>
            <a:r>
              <a:rPr lang="en-US" sz="1800">
                <a:latin typeface="Verdana" pitchFamily="34" charset="0"/>
              </a:rPr>
              <a:t>Maximum number of page accesses per month. </a:t>
            </a:r>
          </a:p>
          <a:p>
            <a:pPr lvl="1"/>
            <a:r>
              <a:rPr lang="en-US" sz="1800">
                <a:latin typeface="Verdana" pitchFamily="34" charset="0"/>
              </a:rPr>
              <a:t>Maximum number of bytes downloaded per month. </a:t>
            </a:r>
          </a:p>
          <a:p>
            <a:pPr lvl="1"/>
            <a:r>
              <a:rPr lang="en-US" sz="1800">
                <a:latin typeface="Verdana" pitchFamily="34" charset="0"/>
              </a:rPr>
              <a:t>Restrictions on commercial messages. Some providers even consider naming your employer a violation that could cause you to be charged </a:t>
            </a:r>
            <a:r>
              <a:rPr lang="en-US" sz="1800" i="1">
                <a:latin typeface="Verdana" pitchFamily="34" charset="0"/>
              </a:rPr>
              <a:t>commercial</a:t>
            </a:r>
            <a:r>
              <a:rPr lang="en-US" sz="1800">
                <a:latin typeface="Verdana" pitchFamily="34" charset="0"/>
              </a:rPr>
              <a:t> rates! </a:t>
            </a:r>
          </a:p>
          <a:p>
            <a:pPr lvl="1"/>
            <a:r>
              <a:rPr lang="en-US" sz="1800">
                <a:latin typeface="Verdana" pitchFamily="34" charset="0"/>
              </a:rPr>
              <a:t>Can you have </a:t>
            </a:r>
            <a:r>
              <a:rPr lang="en-US" sz="1800" i="1">
                <a:latin typeface="Verdana" pitchFamily="34" charset="0"/>
              </a:rPr>
              <a:t>CGI-BIN</a:t>
            </a:r>
            <a:r>
              <a:rPr lang="en-US" sz="1800">
                <a:latin typeface="Verdana" pitchFamily="34" charset="0"/>
              </a:rPr>
              <a:t> and </a:t>
            </a:r>
            <a:r>
              <a:rPr lang="en-US" sz="1800" i="1">
                <a:latin typeface="Verdana" pitchFamily="34" charset="0"/>
              </a:rPr>
              <a:t>Server Side Includes</a:t>
            </a:r>
            <a:r>
              <a:rPr lang="en-US" sz="1800">
                <a:latin typeface="Verdana" pitchFamily="34" charset="0"/>
              </a:rPr>
              <a:t>. If not, you cannot have a nice interactive website. </a:t>
            </a:r>
          </a:p>
          <a:p>
            <a:endParaRPr lang="en-US" sz="2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More Web Design Considerations</a:t>
            </a:r>
          </a:p>
        </p:txBody>
      </p:sp>
      <p:sp>
        <p:nvSpPr>
          <p:cNvPr id="18435" name="Rectangle 3"/>
          <p:cNvSpPr>
            <a:spLocks noGrp="1" noChangeArrowheads="1"/>
          </p:cNvSpPr>
          <p:nvPr>
            <p:ph type="body" idx="1"/>
          </p:nvPr>
        </p:nvSpPr>
        <p:spPr/>
        <p:txBody>
          <a:bodyPr/>
          <a:lstStyle/>
          <a:p>
            <a:r>
              <a:rPr lang="en-US" sz="2000" b="1">
                <a:latin typeface="Verdana" pitchFamily="34" charset="0"/>
              </a:rPr>
              <a:t>SPELLING &amp; GRAMMAR: I cannot stress the importance of proper spelling and grammar strongly enough. </a:t>
            </a:r>
            <a:endParaRPr lang="en-US" sz="2000">
              <a:latin typeface="Verdana" pitchFamily="34" charset="0"/>
            </a:endParaRPr>
          </a:p>
          <a:p>
            <a:r>
              <a:rPr lang="en-US" sz="2000" b="1">
                <a:latin typeface="Verdana" pitchFamily="34" charset="0"/>
              </a:rPr>
              <a:t>Never</a:t>
            </a:r>
            <a:r>
              <a:rPr lang="en-US" sz="2000">
                <a:latin typeface="Verdana" pitchFamily="34" charset="0"/>
              </a:rPr>
              <a:t> include an image in any page that you are calling from somebody else's site! It is very rude in that it steals bandwidth from the owner of the image. This can cause them to incur charges as well as have their site slow down. Actually, the odds are it will be your page that suffers! If you must, just take a copy and put it on your server. Do give credit where credit is due.</a:t>
            </a:r>
          </a:p>
          <a:p>
            <a:r>
              <a:rPr lang="en-US" sz="2000"/>
              <a:t>But you can get free stuff from </a:t>
            </a:r>
            <a:r>
              <a:rPr lang="en-US" sz="2000">
                <a:hlinkClick r:id="rId2"/>
              </a:rPr>
              <a:t>http://www.reallybig.com/default.shtml</a:t>
            </a:r>
            <a:endParaRPr lang="en-US" sz="2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Avoid Using Glitz in Your Web Page</a:t>
            </a:r>
          </a:p>
        </p:txBody>
      </p:sp>
      <p:sp>
        <p:nvSpPr>
          <p:cNvPr id="15363" name="Rectangle 3"/>
          <p:cNvSpPr>
            <a:spLocks noGrp="1" noChangeArrowheads="1"/>
          </p:cNvSpPr>
          <p:nvPr>
            <p:ph type="body" idx="1"/>
          </p:nvPr>
        </p:nvSpPr>
        <p:spPr/>
        <p:txBody>
          <a:bodyPr/>
          <a:lstStyle/>
          <a:p>
            <a:pPr>
              <a:lnSpc>
                <a:spcPct val="90000"/>
              </a:lnSpc>
            </a:pPr>
            <a:r>
              <a:rPr lang="en-US" sz="2400" b="1">
                <a:latin typeface="Verdana" pitchFamily="34" charset="0"/>
              </a:rPr>
              <a:t>Avoid </a:t>
            </a:r>
            <a:r>
              <a:rPr lang="en-US" sz="2400" b="1" i="1">
                <a:latin typeface="Verdana" pitchFamily="34" charset="0"/>
              </a:rPr>
              <a:t>Glitz</a:t>
            </a:r>
            <a:r>
              <a:rPr lang="en-US" sz="2400" b="1">
                <a:latin typeface="Verdana" pitchFamily="34" charset="0"/>
              </a:rPr>
              <a:t> and the Cutting Edge of Web Technology.</a:t>
            </a:r>
            <a:r>
              <a:rPr lang="en-US" sz="2400">
                <a:latin typeface="Verdana" pitchFamily="34" charset="0"/>
              </a:rPr>
              <a:t/>
            </a:r>
            <a:br>
              <a:rPr lang="en-US" sz="2400">
                <a:latin typeface="Verdana" pitchFamily="34" charset="0"/>
              </a:rPr>
            </a:br>
            <a:endParaRPr lang="en-US" sz="2400">
              <a:latin typeface="Verdana" pitchFamily="34" charset="0"/>
            </a:endParaRPr>
          </a:p>
          <a:p>
            <a:pPr lvl="1">
              <a:lnSpc>
                <a:spcPct val="90000"/>
              </a:lnSpc>
            </a:pPr>
            <a:r>
              <a:rPr lang="en-US" sz="2000">
                <a:latin typeface="Verdana" pitchFamily="34" charset="0"/>
              </a:rPr>
              <a:t>Use animation sparingly. An animation is a nice touch and a great way to draw somebody's attention to something you want to feature. There is however, nothing as annoying and distracting than a collection of flashing images all over the screen. </a:t>
            </a:r>
          </a:p>
          <a:p>
            <a:pPr lvl="1">
              <a:lnSpc>
                <a:spcPct val="90000"/>
              </a:lnSpc>
            </a:pPr>
            <a:r>
              <a:rPr lang="en-US" sz="2000">
                <a:latin typeface="Verdana" pitchFamily="34" charset="0"/>
              </a:rPr>
              <a:t>Keeping in mind that no two browsers handle things quite the same, avoid what are called </a:t>
            </a:r>
            <a:r>
              <a:rPr lang="en-US" sz="2000" i="1">
                <a:latin typeface="Verdana" pitchFamily="34" charset="0"/>
              </a:rPr>
              <a:t>browser specific</a:t>
            </a:r>
            <a:r>
              <a:rPr lang="en-US" sz="2000">
                <a:latin typeface="Verdana" pitchFamily="34" charset="0"/>
              </a:rPr>
              <a:t> tags. If the viewer's browser does not support the tag, the item will either be ignored, or displayed as plain text. </a:t>
            </a:r>
          </a:p>
          <a:p>
            <a:pPr>
              <a:lnSpc>
                <a:spcPct val="90000"/>
              </a:lnSpc>
            </a:pPr>
            <a:endParaRPr lang="en-US"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t>In-class Exercise</a:t>
            </a:r>
          </a:p>
        </p:txBody>
      </p:sp>
      <p:sp>
        <p:nvSpPr>
          <p:cNvPr id="91139" name="Rectangle 3"/>
          <p:cNvSpPr>
            <a:spLocks noGrp="1" noChangeArrowheads="1"/>
          </p:cNvSpPr>
          <p:nvPr>
            <p:ph type="body" idx="1"/>
          </p:nvPr>
        </p:nvSpPr>
        <p:spPr/>
        <p:txBody>
          <a:bodyPr/>
          <a:lstStyle/>
          <a:p>
            <a:r>
              <a:rPr lang="en-US" dirty="0" smtClean="0"/>
              <a:t>Almost Time </a:t>
            </a:r>
            <a:r>
              <a:rPr lang="en-US" dirty="0"/>
              <a:t>to go </a:t>
            </a:r>
            <a:r>
              <a:rPr lang="en-US" dirty="0" smtClean="0"/>
              <a:t>live</a:t>
            </a:r>
            <a:endParaRPr lang="en-US" dirty="0"/>
          </a:p>
          <a:p>
            <a:r>
              <a:rPr lang="en-US" dirty="0"/>
              <a:t>Let’s begin with an HTML primer</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t>Web Page Elements</a:t>
            </a:r>
          </a:p>
        </p:txBody>
      </p:sp>
      <p:sp>
        <p:nvSpPr>
          <p:cNvPr id="99331" name="Rectangle 3"/>
          <p:cNvSpPr>
            <a:spLocks noGrp="1" noChangeArrowheads="1"/>
          </p:cNvSpPr>
          <p:nvPr>
            <p:ph type="body" sz="half" idx="1"/>
          </p:nvPr>
        </p:nvSpPr>
        <p:spPr>
          <a:xfrm>
            <a:off x="457200" y="1600200"/>
            <a:ext cx="4032250" cy="4495800"/>
          </a:xfrm>
        </p:spPr>
        <p:txBody>
          <a:bodyPr/>
          <a:lstStyle/>
          <a:p>
            <a:r>
              <a:rPr lang="en-US"/>
              <a:t>Title</a:t>
            </a:r>
          </a:p>
          <a:p>
            <a:r>
              <a:rPr lang="en-US"/>
              <a:t>Bookmarks</a:t>
            </a:r>
          </a:p>
          <a:p>
            <a:r>
              <a:rPr lang="en-US"/>
              <a:t>Body</a:t>
            </a:r>
          </a:p>
          <a:p>
            <a:r>
              <a:rPr lang="en-US"/>
              <a:t>Background</a:t>
            </a:r>
          </a:p>
          <a:p>
            <a:r>
              <a:rPr lang="en-US"/>
              <a:t>Normal text</a:t>
            </a:r>
          </a:p>
          <a:p>
            <a:r>
              <a:rPr lang="en-US"/>
              <a:t>Paragraph</a:t>
            </a:r>
          </a:p>
          <a:p>
            <a:r>
              <a:rPr lang="en-US"/>
              <a:t>Bulleted list</a:t>
            </a:r>
          </a:p>
        </p:txBody>
      </p:sp>
      <p:sp>
        <p:nvSpPr>
          <p:cNvPr id="99332" name="Rectangle 4"/>
          <p:cNvSpPr>
            <a:spLocks noGrp="1" noChangeArrowheads="1"/>
          </p:cNvSpPr>
          <p:nvPr>
            <p:ph type="body" sz="half" idx="2"/>
          </p:nvPr>
        </p:nvSpPr>
        <p:spPr>
          <a:xfrm>
            <a:off x="4654550" y="1600200"/>
            <a:ext cx="4032250" cy="4495800"/>
          </a:xfrm>
        </p:spPr>
        <p:txBody>
          <a:bodyPr/>
          <a:lstStyle/>
          <a:p>
            <a:r>
              <a:rPr lang="en-US"/>
              <a:t>Headings</a:t>
            </a:r>
          </a:p>
          <a:p>
            <a:r>
              <a:rPr lang="en-US"/>
              <a:t>Images</a:t>
            </a:r>
          </a:p>
          <a:p>
            <a:r>
              <a:rPr lang="en-US"/>
              <a:t>Horizontal Rules</a:t>
            </a:r>
          </a:p>
          <a:p>
            <a:r>
              <a:rPr lang="en-US"/>
              <a:t>Image map</a:t>
            </a:r>
          </a:p>
          <a:p>
            <a:r>
              <a:rPr lang="en-US"/>
              <a:t>Hotspot</a:t>
            </a:r>
          </a:p>
          <a:p>
            <a:r>
              <a:rPr lang="en-US"/>
              <a:t>Animated images</a:t>
            </a:r>
          </a:p>
          <a:p>
            <a:r>
              <a:rPr lang="en-US"/>
              <a:t>Hyperlinks</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t>Web Page Elements</a:t>
            </a:r>
          </a:p>
        </p:txBody>
      </p:sp>
      <p:pic>
        <p:nvPicPr>
          <p:cNvPr id="100355" name="Picture 3" descr="66f1-05"/>
          <p:cNvPicPr>
            <a:picLocks noGrp="1" noChangeAspect="1" noChangeArrowheads="1"/>
          </p:cNvPicPr>
          <p:nvPr>
            <p:ph idx="1"/>
          </p:nvPr>
        </p:nvPicPr>
        <p:blipFill>
          <a:blip r:embed="rId2"/>
          <a:srcRect/>
          <a:stretch>
            <a:fillRect/>
          </a:stretch>
        </p:blipFill>
        <p:spPr>
          <a:xfrm>
            <a:off x="1798638" y="1600200"/>
            <a:ext cx="5545137" cy="4495800"/>
          </a:xfrm>
          <a:noFill/>
          <a:ln>
            <a:solidFill>
              <a:schemeClr val="bg1"/>
            </a:solidFill>
          </a:ln>
        </p:spPr>
      </p:pic>
      <p:grpSp>
        <p:nvGrpSpPr>
          <p:cNvPr id="2" name="Group 4"/>
          <p:cNvGrpSpPr>
            <a:grpSpLocks/>
          </p:cNvGrpSpPr>
          <p:nvPr/>
        </p:nvGrpSpPr>
        <p:grpSpPr bwMode="auto">
          <a:xfrm>
            <a:off x="838200" y="1524000"/>
            <a:ext cx="1447800" cy="304800"/>
            <a:chOff x="528" y="960"/>
            <a:chExt cx="912" cy="192"/>
          </a:xfrm>
        </p:grpSpPr>
        <p:sp>
          <p:nvSpPr>
            <p:cNvPr id="100357" name="Line 5"/>
            <p:cNvSpPr>
              <a:spLocks noChangeShapeType="1"/>
            </p:cNvSpPr>
            <p:nvPr/>
          </p:nvSpPr>
          <p:spPr bwMode="auto">
            <a:xfrm>
              <a:off x="1104" y="1056"/>
              <a:ext cx="336" cy="0"/>
            </a:xfrm>
            <a:prstGeom prst="line">
              <a:avLst/>
            </a:prstGeom>
            <a:noFill/>
            <a:ln w="9525">
              <a:solidFill>
                <a:srgbClr val="FFCC00"/>
              </a:solidFill>
              <a:round/>
              <a:headEnd/>
              <a:tailEnd type="triangle" w="med" len="med"/>
            </a:ln>
            <a:effectLst/>
          </p:spPr>
          <p:txBody>
            <a:bodyPr/>
            <a:lstStyle/>
            <a:p>
              <a:endParaRPr lang="en-US"/>
            </a:p>
          </p:txBody>
        </p:sp>
        <p:sp>
          <p:nvSpPr>
            <p:cNvPr id="100358" name="Text Box 6"/>
            <p:cNvSpPr txBox="1">
              <a:spLocks noChangeArrowheads="1"/>
            </p:cNvSpPr>
            <p:nvPr/>
          </p:nvSpPr>
          <p:spPr bwMode="auto">
            <a:xfrm>
              <a:off x="528" y="960"/>
              <a:ext cx="576" cy="192"/>
            </a:xfrm>
            <a:prstGeom prst="rect">
              <a:avLst/>
            </a:prstGeom>
            <a:noFill/>
            <a:ln w="9525">
              <a:noFill/>
              <a:miter lim="800000"/>
              <a:headEnd/>
              <a:tailEnd/>
            </a:ln>
            <a:effectLst/>
          </p:spPr>
          <p:txBody>
            <a:bodyPr>
              <a:spAutoFit/>
            </a:bodyPr>
            <a:lstStyle/>
            <a:p>
              <a:pPr algn="r" eaLnBrk="1" hangingPunct="1">
                <a:spcBef>
                  <a:spcPct val="50000"/>
                </a:spcBef>
              </a:pPr>
              <a:r>
                <a:rPr lang="en-US" sz="1400" b="1"/>
                <a:t>title</a:t>
              </a:r>
            </a:p>
          </p:txBody>
        </p:sp>
      </p:grpSp>
      <p:grpSp>
        <p:nvGrpSpPr>
          <p:cNvPr id="3" name="Group 7"/>
          <p:cNvGrpSpPr>
            <a:grpSpLocks/>
          </p:cNvGrpSpPr>
          <p:nvPr/>
        </p:nvGrpSpPr>
        <p:grpSpPr bwMode="auto">
          <a:xfrm>
            <a:off x="914400" y="2438400"/>
            <a:ext cx="1524000" cy="304800"/>
            <a:chOff x="576" y="1536"/>
            <a:chExt cx="960" cy="192"/>
          </a:xfrm>
        </p:grpSpPr>
        <p:sp>
          <p:nvSpPr>
            <p:cNvPr id="100360" name="Line 8"/>
            <p:cNvSpPr>
              <a:spLocks noChangeShapeType="1"/>
            </p:cNvSpPr>
            <p:nvPr/>
          </p:nvSpPr>
          <p:spPr bwMode="auto">
            <a:xfrm>
              <a:off x="1152" y="1632"/>
              <a:ext cx="384" cy="0"/>
            </a:xfrm>
            <a:prstGeom prst="line">
              <a:avLst/>
            </a:prstGeom>
            <a:noFill/>
            <a:ln w="9525">
              <a:solidFill>
                <a:srgbClr val="FFCC00"/>
              </a:solidFill>
              <a:round/>
              <a:headEnd/>
              <a:tailEnd type="triangle" w="med" len="med"/>
            </a:ln>
            <a:effectLst/>
          </p:spPr>
          <p:txBody>
            <a:bodyPr/>
            <a:lstStyle/>
            <a:p>
              <a:endParaRPr lang="en-US"/>
            </a:p>
          </p:txBody>
        </p:sp>
        <p:sp>
          <p:nvSpPr>
            <p:cNvPr id="100361" name="Text Box 9"/>
            <p:cNvSpPr txBox="1">
              <a:spLocks noChangeArrowheads="1"/>
            </p:cNvSpPr>
            <p:nvPr/>
          </p:nvSpPr>
          <p:spPr bwMode="auto">
            <a:xfrm>
              <a:off x="576" y="1536"/>
              <a:ext cx="576" cy="192"/>
            </a:xfrm>
            <a:prstGeom prst="rect">
              <a:avLst/>
            </a:prstGeom>
            <a:noFill/>
            <a:ln w="9525">
              <a:noFill/>
              <a:miter lim="800000"/>
              <a:headEnd/>
              <a:tailEnd/>
            </a:ln>
            <a:effectLst/>
          </p:spPr>
          <p:txBody>
            <a:bodyPr>
              <a:spAutoFit/>
            </a:bodyPr>
            <a:lstStyle/>
            <a:p>
              <a:pPr algn="r" eaLnBrk="1" hangingPunct="1">
                <a:spcBef>
                  <a:spcPct val="50000"/>
                </a:spcBef>
              </a:pPr>
              <a:r>
                <a:rPr lang="en-US" sz="1400" b="1"/>
                <a:t>heading</a:t>
              </a:r>
            </a:p>
          </p:txBody>
        </p:sp>
      </p:grpSp>
      <p:grpSp>
        <p:nvGrpSpPr>
          <p:cNvPr id="4" name="Group 10"/>
          <p:cNvGrpSpPr>
            <a:grpSpLocks/>
          </p:cNvGrpSpPr>
          <p:nvPr/>
        </p:nvGrpSpPr>
        <p:grpSpPr bwMode="auto">
          <a:xfrm>
            <a:off x="1066800" y="2362200"/>
            <a:ext cx="1143000" cy="3581400"/>
            <a:chOff x="672" y="1488"/>
            <a:chExt cx="720" cy="2256"/>
          </a:xfrm>
        </p:grpSpPr>
        <p:sp>
          <p:nvSpPr>
            <p:cNvPr id="100363" name="AutoShape 11"/>
            <p:cNvSpPr>
              <a:spLocks/>
            </p:cNvSpPr>
            <p:nvPr/>
          </p:nvSpPr>
          <p:spPr bwMode="auto">
            <a:xfrm>
              <a:off x="1248" y="1488"/>
              <a:ext cx="144" cy="2256"/>
            </a:xfrm>
            <a:prstGeom prst="leftBrace">
              <a:avLst>
                <a:gd name="adj1" fmla="val 130556"/>
                <a:gd name="adj2" fmla="val 50000"/>
              </a:avLst>
            </a:prstGeom>
            <a:noFill/>
            <a:ln w="9525">
              <a:solidFill>
                <a:srgbClr val="FFCC00"/>
              </a:solidFill>
              <a:round/>
              <a:headEnd/>
              <a:tailEnd/>
            </a:ln>
            <a:effectLst/>
          </p:spPr>
          <p:txBody>
            <a:bodyPr wrap="none" anchor="ctr"/>
            <a:lstStyle/>
            <a:p>
              <a:endParaRPr lang="en-US"/>
            </a:p>
          </p:txBody>
        </p:sp>
        <p:sp>
          <p:nvSpPr>
            <p:cNvPr id="100364" name="Text Box 12"/>
            <p:cNvSpPr txBox="1">
              <a:spLocks noChangeArrowheads="1"/>
            </p:cNvSpPr>
            <p:nvPr/>
          </p:nvSpPr>
          <p:spPr bwMode="auto">
            <a:xfrm>
              <a:off x="672" y="2544"/>
              <a:ext cx="576" cy="192"/>
            </a:xfrm>
            <a:prstGeom prst="rect">
              <a:avLst/>
            </a:prstGeom>
            <a:noFill/>
            <a:ln w="9525">
              <a:noFill/>
              <a:miter lim="800000"/>
              <a:headEnd/>
              <a:tailEnd/>
            </a:ln>
            <a:effectLst/>
          </p:spPr>
          <p:txBody>
            <a:bodyPr>
              <a:spAutoFit/>
            </a:bodyPr>
            <a:lstStyle/>
            <a:p>
              <a:pPr algn="r" eaLnBrk="1" hangingPunct="1">
                <a:spcBef>
                  <a:spcPct val="50000"/>
                </a:spcBef>
              </a:pPr>
              <a:r>
                <a:rPr lang="en-US" sz="1400" b="1"/>
                <a:t>body</a:t>
              </a:r>
            </a:p>
          </p:txBody>
        </p:sp>
      </p:grpSp>
      <p:grpSp>
        <p:nvGrpSpPr>
          <p:cNvPr id="5" name="Group 13"/>
          <p:cNvGrpSpPr>
            <a:grpSpLocks/>
          </p:cNvGrpSpPr>
          <p:nvPr/>
        </p:nvGrpSpPr>
        <p:grpSpPr bwMode="auto">
          <a:xfrm>
            <a:off x="6629400" y="2971800"/>
            <a:ext cx="1905000" cy="304800"/>
            <a:chOff x="4176" y="1872"/>
            <a:chExt cx="1200" cy="192"/>
          </a:xfrm>
        </p:grpSpPr>
        <p:sp>
          <p:nvSpPr>
            <p:cNvPr id="100366" name="Line 14"/>
            <p:cNvSpPr>
              <a:spLocks noChangeShapeType="1"/>
            </p:cNvSpPr>
            <p:nvPr/>
          </p:nvSpPr>
          <p:spPr bwMode="auto">
            <a:xfrm flipH="1">
              <a:off x="4176" y="1968"/>
              <a:ext cx="624" cy="0"/>
            </a:xfrm>
            <a:prstGeom prst="line">
              <a:avLst/>
            </a:prstGeom>
            <a:noFill/>
            <a:ln w="9525">
              <a:solidFill>
                <a:srgbClr val="FFCC00"/>
              </a:solidFill>
              <a:round/>
              <a:headEnd/>
              <a:tailEnd type="triangle" w="med" len="med"/>
            </a:ln>
            <a:effectLst/>
          </p:spPr>
          <p:txBody>
            <a:bodyPr/>
            <a:lstStyle/>
            <a:p>
              <a:endParaRPr lang="en-US"/>
            </a:p>
          </p:txBody>
        </p:sp>
        <p:sp>
          <p:nvSpPr>
            <p:cNvPr id="100367" name="Text Box 15"/>
            <p:cNvSpPr txBox="1">
              <a:spLocks noChangeArrowheads="1"/>
            </p:cNvSpPr>
            <p:nvPr/>
          </p:nvSpPr>
          <p:spPr bwMode="auto">
            <a:xfrm>
              <a:off x="4800" y="1872"/>
              <a:ext cx="576" cy="192"/>
            </a:xfrm>
            <a:prstGeom prst="rect">
              <a:avLst/>
            </a:prstGeom>
            <a:noFill/>
            <a:ln w="9525">
              <a:noFill/>
              <a:miter lim="800000"/>
              <a:headEnd/>
              <a:tailEnd/>
            </a:ln>
            <a:effectLst/>
          </p:spPr>
          <p:txBody>
            <a:bodyPr>
              <a:spAutoFit/>
            </a:bodyPr>
            <a:lstStyle/>
            <a:p>
              <a:pPr eaLnBrk="1" hangingPunct="1">
                <a:spcBef>
                  <a:spcPct val="50000"/>
                </a:spcBef>
              </a:pPr>
              <a:r>
                <a:rPr lang="en-US" sz="1400" b="1"/>
                <a:t>image</a:t>
              </a:r>
            </a:p>
          </p:txBody>
        </p:sp>
      </p:grpSp>
      <p:grpSp>
        <p:nvGrpSpPr>
          <p:cNvPr id="6" name="Group 16"/>
          <p:cNvGrpSpPr>
            <a:grpSpLocks/>
          </p:cNvGrpSpPr>
          <p:nvPr/>
        </p:nvGrpSpPr>
        <p:grpSpPr bwMode="auto">
          <a:xfrm>
            <a:off x="6629400" y="3429000"/>
            <a:ext cx="2209800" cy="304800"/>
            <a:chOff x="4176" y="2160"/>
            <a:chExt cx="1392" cy="192"/>
          </a:xfrm>
        </p:grpSpPr>
        <p:sp>
          <p:nvSpPr>
            <p:cNvPr id="100369" name="Line 17"/>
            <p:cNvSpPr>
              <a:spLocks noChangeShapeType="1"/>
            </p:cNvSpPr>
            <p:nvPr/>
          </p:nvSpPr>
          <p:spPr bwMode="auto">
            <a:xfrm flipH="1">
              <a:off x="4176" y="2304"/>
              <a:ext cx="624" cy="0"/>
            </a:xfrm>
            <a:prstGeom prst="line">
              <a:avLst/>
            </a:prstGeom>
            <a:noFill/>
            <a:ln w="9525">
              <a:solidFill>
                <a:srgbClr val="FFCC00"/>
              </a:solidFill>
              <a:round/>
              <a:headEnd/>
              <a:tailEnd type="triangle" w="med" len="med"/>
            </a:ln>
            <a:effectLst/>
          </p:spPr>
          <p:txBody>
            <a:bodyPr/>
            <a:lstStyle/>
            <a:p>
              <a:endParaRPr lang="en-US"/>
            </a:p>
          </p:txBody>
        </p:sp>
        <p:sp>
          <p:nvSpPr>
            <p:cNvPr id="100370" name="Text Box 18"/>
            <p:cNvSpPr txBox="1">
              <a:spLocks noChangeArrowheads="1"/>
            </p:cNvSpPr>
            <p:nvPr/>
          </p:nvSpPr>
          <p:spPr bwMode="auto">
            <a:xfrm>
              <a:off x="4800" y="2160"/>
              <a:ext cx="768" cy="192"/>
            </a:xfrm>
            <a:prstGeom prst="rect">
              <a:avLst/>
            </a:prstGeom>
            <a:noFill/>
            <a:ln w="9525">
              <a:noFill/>
              <a:miter lim="800000"/>
              <a:headEnd/>
              <a:tailEnd/>
            </a:ln>
            <a:effectLst/>
          </p:spPr>
          <p:txBody>
            <a:bodyPr>
              <a:spAutoFit/>
            </a:bodyPr>
            <a:lstStyle/>
            <a:p>
              <a:pPr eaLnBrk="1" hangingPunct="1">
                <a:spcBef>
                  <a:spcPct val="50000"/>
                </a:spcBef>
              </a:pPr>
              <a:r>
                <a:rPr lang="en-US" sz="1400" b="1"/>
                <a:t>paragraph</a:t>
              </a:r>
            </a:p>
          </p:txBody>
        </p:sp>
      </p:grpSp>
      <p:grpSp>
        <p:nvGrpSpPr>
          <p:cNvPr id="7" name="Group 19"/>
          <p:cNvGrpSpPr>
            <a:grpSpLocks/>
          </p:cNvGrpSpPr>
          <p:nvPr/>
        </p:nvGrpSpPr>
        <p:grpSpPr bwMode="auto">
          <a:xfrm>
            <a:off x="6629400" y="2667000"/>
            <a:ext cx="2362200" cy="304800"/>
            <a:chOff x="4176" y="1680"/>
            <a:chExt cx="1488" cy="192"/>
          </a:xfrm>
        </p:grpSpPr>
        <p:sp>
          <p:nvSpPr>
            <p:cNvPr id="100372" name="Text Box 20"/>
            <p:cNvSpPr txBox="1">
              <a:spLocks noChangeArrowheads="1"/>
            </p:cNvSpPr>
            <p:nvPr/>
          </p:nvSpPr>
          <p:spPr bwMode="auto">
            <a:xfrm>
              <a:off x="4752" y="1680"/>
              <a:ext cx="912" cy="192"/>
            </a:xfrm>
            <a:prstGeom prst="rect">
              <a:avLst/>
            </a:prstGeom>
            <a:noFill/>
            <a:ln w="9525">
              <a:noFill/>
              <a:miter lim="800000"/>
              <a:headEnd/>
              <a:tailEnd/>
            </a:ln>
            <a:effectLst/>
          </p:spPr>
          <p:txBody>
            <a:bodyPr>
              <a:spAutoFit/>
            </a:bodyPr>
            <a:lstStyle/>
            <a:p>
              <a:pPr algn="r" eaLnBrk="1" hangingPunct="1">
                <a:spcBef>
                  <a:spcPct val="50000"/>
                </a:spcBef>
              </a:pPr>
              <a:r>
                <a:rPr lang="en-US" sz="1400" b="1"/>
                <a:t>horizontal</a:t>
              </a:r>
              <a:r>
                <a:rPr lang="en-US" sz="1400" b="1">
                  <a:solidFill>
                    <a:schemeClr val="bg1"/>
                  </a:solidFill>
                </a:rPr>
                <a:t> rule</a:t>
              </a:r>
            </a:p>
          </p:txBody>
        </p:sp>
        <p:sp>
          <p:nvSpPr>
            <p:cNvPr id="100373" name="Line 21"/>
            <p:cNvSpPr>
              <a:spLocks noChangeShapeType="1"/>
            </p:cNvSpPr>
            <p:nvPr/>
          </p:nvSpPr>
          <p:spPr bwMode="auto">
            <a:xfrm flipH="1">
              <a:off x="4176" y="1776"/>
              <a:ext cx="624" cy="0"/>
            </a:xfrm>
            <a:prstGeom prst="line">
              <a:avLst/>
            </a:prstGeom>
            <a:noFill/>
            <a:ln w="9525">
              <a:solidFill>
                <a:srgbClr val="FFCC00"/>
              </a:solidFill>
              <a:round/>
              <a:headEnd/>
              <a:tailEnd type="triangle" w="med" len="med"/>
            </a:ln>
            <a:effectLst/>
          </p:spPr>
          <p:txBody>
            <a:bodyPr/>
            <a:lstStyle/>
            <a:p>
              <a:endParaRPr lang="en-US"/>
            </a:p>
          </p:txBody>
        </p:sp>
      </p:grpSp>
      <p:grpSp>
        <p:nvGrpSpPr>
          <p:cNvPr id="8" name="Group 22"/>
          <p:cNvGrpSpPr>
            <a:grpSpLocks/>
          </p:cNvGrpSpPr>
          <p:nvPr/>
        </p:nvGrpSpPr>
        <p:grpSpPr bwMode="auto">
          <a:xfrm>
            <a:off x="6553200" y="3962400"/>
            <a:ext cx="1371600" cy="457200"/>
            <a:chOff x="4128" y="2496"/>
            <a:chExt cx="864" cy="288"/>
          </a:xfrm>
        </p:grpSpPr>
        <p:sp>
          <p:nvSpPr>
            <p:cNvPr id="100375" name="AutoShape 23"/>
            <p:cNvSpPr>
              <a:spLocks/>
            </p:cNvSpPr>
            <p:nvPr/>
          </p:nvSpPr>
          <p:spPr bwMode="auto">
            <a:xfrm>
              <a:off x="4128" y="2496"/>
              <a:ext cx="48" cy="288"/>
            </a:xfrm>
            <a:prstGeom prst="rightBrace">
              <a:avLst>
                <a:gd name="adj1" fmla="val 50000"/>
                <a:gd name="adj2" fmla="val 50000"/>
              </a:avLst>
            </a:prstGeom>
            <a:noFill/>
            <a:ln w="9525">
              <a:solidFill>
                <a:srgbClr val="FFCC00"/>
              </a:solidFill>
              <a:round/>
              <a:headEnd/>
              <a:tailEnd/>
            </a:ln>
            <a:effectLst/>
          </p:spPr>
          <p:txBody>
            <a:bodyPr wrap="none" anchor="ctr"/>
            <a:lstStyle/>
            <a:p>
              <a:endParaRPr lang="en-US"/>
            </a:p>
          </p:txBody>
        </p:sp>
        <p:sp>
          <p:nvSpPr>
            <p:cNvPr id="100376" name="Text Box 24"/>
            <p:cNvSpPr txBox="1">
              <a:spLocks noChangeArrowheads="1"/>
            </p:cNvSpPr>
            <p:nvPr/>
          </p:nvSpPr>
          <p:spPr bwMode="auto">
            <a:xfrm>
              <a:off x="4224" y="2544"/>
              <a:ext cx="768" cy="192"/>
            </a:xfrm>
            <a:prstGeom prst="rect">
              <a:avLst/>
            </a:prstGeom>
            <a:noFill/>
            <a:ln w="9525">
              <a:noFill/>
              <a:miter lim="800000"/>
              <a:headEnd/>
              <a:tailEnd/>
            </a:ln>
            <a:effectLst/>
          </p:spPr>
          <p:txBody>
            <a:bodyPr>
              <a:spAutoFit/>
            </a:bodyPr>
            <a:lstStyle/>
            <a:p>
              <a:pPr eaLnBrk="1" hangingPunct="1">
                <a:spcBef>
                  <a:spcPct val="50000"/>
                </a:spcBef>
              </a:pPr>
              <a:r>
                <a:rPr lang="en-US" sz="1400" b="1"/>
                <a:t>links</a:t>
              </a:r>
            </a:p>
          </p:txBody>
        </p:sp>
      </p:grpSp>
      <p:grpSp>
        <p:nvGrpSpPr>
          <p:cNvPr id="9" name="Group 25"/>
          <p:cNvGrpSpPr>
            <a:grpSpLocks/>
          </p:cNvGrpSpPr>
          <p:nvPr/>
        </p:nvGrpSpPr>
        <p:grpSpPr bwMode="auto">
          <a:xfrm>
            <a:off x="4953000" y="5181600"/>
            <a:ext cx="2286000" cy="304800"/>
            <a:chOff x="3120" y="3264"/>
            <a:chExt cx="1440" cy="192"/>
          </a:xfrm>
        </p:grpSpPr>
        <p:sp>
          <p:nvSpPr>
            <p:cNvPr id="100378" name="Line 26"/>
            <p:cNvSpPr>
              <a:spLocks noChangeShapeType="1"/>
            </p:cNvSpPr>
            <p:nvPr/>
          </p:nvSpPr>
          <p:spPr bwMode="auto">
            <a:xfrm flipH="1">
              <a:off x="3120" y="3360"/>
              <a:ext cx="432" cy="0"/>
            </a:xfrm>
            <a:prstGeom prst="line">
              <a:avLst/>
            </a:prstGeom>
            <a:noFill/>
            <a:ln w="9525">
              <a:solidFill>
                <a:srgbClr val="FFCC00"/>
              </a:solidFill>
              <a:round/>
              <a:headEnd/>
              <a:tailEnd type="triangle" w="med" len="med"/>
            </a:ln>
            <a:effectLst/>
          </p:spPr>
          <p:txBody>
            <a:bodyPr/>
            <a:lstStyle/>
            <a:p>
              <a:endParaRPr lang="en-US"/>
            </a:p>
          </p:txBody>
        </p:sp>
        <p:sp>
          <p:nvSpPr>
            <p:cNvPr id="100379" name="Text Box 27"/>
            <p:cNvSpPr txBox="1">
              <a:spLocks noChangeArrowheads="1"/>
            </p:cNvSpPr>
            <p:nvPr/>
          </p:nvSpPr>
          <p:spPr bwMode="auto">
            <a:xfrm>
              <a:off x="3552" y="3264"/>
              <a:ext cx="1008" cy="192"/>
            </a:xfrm>
            <a:prstGeom prst="rect">
              <a:avLst/>
            </a:prstGeom>
            <a:noFill/>
            <a:ln w="9525">
              <a:noFill/>
              <a:miter lim="800000"/>
              <a:headEnd/>
              <a:tailEnd/>
            </a:ln>
            <a:effectLst/>
          </p:spPr>
          <p:txBody>
            <a:bodyPr>
              <a:spAutoFit/>
            </a:bodyPr>
            <a:lstStyle/>
            <a:p>
              <a:pPr eaLnBrk="1" hangingPunct="1">
                <a:spcBef>
                  <a:spcPct val="50000"/>
                </a:spcBef>
              </a:pPr>
              <a:r>
                <a:rPr lang="en-US" sz="1400" b="1">
                  <a:solidFill>
                    <a:schemeClr val="bg1"/>
                  </a:solidFill>
                </a:rPr>
                <a:t>animated</a:t>
              </a:r>
              <a:r>
                <a:rPr lang="en-US" sz="1400" b="1"/>
                <a:t> image</a:t>
              </a:r>
            </a:p>
          </p:txBody>
        </p:sp>
      </p:grpSp>
      <p:grpSp>
        <p:nvGrpSpPr>
          <p:cNvPr id="10" name="Group 28"/>
          <p:cNvGrpSpPr>
            <a:grpSpLocks/>
          </p:cNvGrpSpPr>
          <p:nvPr/>
        </p:nvGrpSpPr>
        <p:grpSpPr bwMode="auto">
          <a:xfrm>
            <a:off x="2438400" y="3733800"/>
            <a:ext cx="1600200" cy="1219200"/>
            <a:chOff x="1536" y="2352"/>
            <a:chExt cx="1008" cy="768"/>
          </a:xfrm>
        </p:grpSpPr>
        <p:sp>
          <p:nvSpPr>
            <p:cNvPr id="100381" name="Line 29"/>
            <p:cNvSpPr>
              <a:spLocks noChangeShapeType="1"/>
            </p:cNvSpPr>
            <p:nvPr/>
          </p:nvSpPr>
          <p:spPr bwMode="auto">
            <a:xfrm flipV="1">
              <a:off x="1872" y="2352"/>
              <a:ext cx="144" cy="576"/>
            </a:xfrm>
            <a:prstGeom prst="line">
              <a:avLst/>
            </a:prstGeom>
            <a:noFill/>
            <a:ln w="9525">
              <a:solidFill>
                <a:srgbClr val="FFCC00"/>
              </a:solidFill>
              <a:round/>
              <a:headEnd/>
              <a:tailEnd type="triangle" w="med" len="med"/>
            </a:ln>
            <a:effectLst/>
          </p:spPr>
          <p:txBody>
            <a:bodyPr/>
            <a:lstStyle/>
            <a:p>
              <a:endParaRPr lang="en-US"/>
            </a:p>
          </p:txBody>
        </p:sp>
        <p:sp>
          <p:nvSpPr>
            <p:cNvPr id="100382" name="Text Box 30"/>
            <p:cNvSpPr txBox="1">
              <a:spLocks noChangeArrowheads="1"/>
            </p:cNvSpPr>
            <p:nvPr/>
          </p:nvSpPr>
          <p:spPr bwMode="auto">
            <a:xfrm>
              <a:off x="1536" y="2928"/>
              <a:ext cx="1008" cy="192"/>
            </a:xfrm>
            <a:prstGeom prst="rect">
              <a:avLst/>
            </a:prstGeom>
            <a:noFill/>
            <a:ln w="9525">
              <a:noFill/>
              <a:miter lim="800000"/>
              <a:headEnd/>
              <a:tailEnd/>
            </a:ln>
            <a:effectLst/>
          </p:spPr>
          <p:txBody>
            <a:bodyPr>
              <a:spAutoFit/>
            </a:bodyPr>
            <a:lstStyle/>
            <a:p>
              <a:pPr eaLnBrk="1" hangingPunct="1">
                <a:spcBef>
                  <a:spcPct val="50000"/>
                </a:spcBef>
              </a:pPr>
              <a:r>
                <a:rPr lang="en-US" sz="1400" b="1">
                  <a:solidFill>
                    <a:schemeClr val="bg1"/>
                  </a:solidFill>
                </a:rPr>
                <a:t>bulleted</a:t>
              </a:r>
              <a:r>
                <a:rPr lang="en-US" sz="1400" b="1"/>
                <a:t> </a:t>
              </a:r>
              <a:r>
                <a:rPr lang="en-US" sz="1400" b="1">
                  <a:solidFill>
                    <a:schemeClr val="bg1"/>
                  </a:solidFill>
                </a:rPr>
                <a:t>list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499"/>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49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basics of websites-HTTP &amp; HTML</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This session is intended to be a guide to help you better understand the world of http and html. </a:t>
            </a:r>
          </a:p>
          <a:p>
            <a:r>
              <a:rPr lang="en-US" dirty="0" smtClean="0"/>
              <a:t>In case you do not already know http stands for hypertext transport protocol, and html stands for hypertext markup language. </a:t>
            </a:r>
          </a:p>
          <a:p>
            <a:r>
              <a:rPr lang="en-US" dirty="0" smtClean="0"/>
              <a:t>There is a good chance that this sounds a little ‘</a:t>
            </a:r>
            <a:r>
              <a:rPr lang="en-US" dirty="0" err="1" smtClean="0"/>
              <a:t>greek</a:t>
            </a:r>
            <a:r>
              <a:rPr lang="en-US" dirty="0" smtClean="0"/>
              <a:t>’ to you but the concepts are fairly simply. </a:t>
            </a:r>
          </a:p>
          <a:p>
            <a:r>
              <a:rPr lang="en-US" dirty="0" smtClean="0"/>
              <a:t>A protocol is simple a set of rules that have been established that allows things to happen. For example in America it is protocol to thank someone after they have done something to try to help you. </a:t>
            </a:r>
          </a:p>
          <a:p>
            <a:r>
              <a:rPr lang="en-US" dirty="0" smtClean="0"/>
              <a:t>However a protocol cannot work unless </a:t>
            </a:r>
            <a:r>
              <a:rPr lang="en-US" i="1" dirty="0" smtClean="0"/>
              <a:t>everyone speaks the same language</a:t>
            </a:r>
            <a:r>
              <a:rPr lang="en-US" dirty="0" smtClean="0"/>
              <a:t>. Hence the reason for html. It is the language that http follows.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258" name="Picture 2" descr="FIG03-03"/>
          <p:cNvPicPr>
            <a:picLocks noChangeAspect="1" noChangeArrowheads="1"/>
          </p:cNvPicPr>
          <p:nvPr/>
        </p:nvPicPr>
        <p:blipFill>
          <a:blip r:embed="rId2"/>
          <a:srcRect/>
          <a:stretch>
            <a:fillRect/>
          </a:stretch>
        </p:blipFill>
        <p:spPr bwMode="auto">
          <a:xfrm>
            <a:off x="1116013" y="1139825"/>
            <a:ext cx="6910387" cy="5184775"/>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282" name="Picture 2" descr="FIG03-06"/>
          <p:cNvPicPr>
            <a:picLocks noChangeAspect="1" noChangeArrowheads="1"/>
          </p:cNvPicPr>
          <p:nvPr/>
        </p:nvPicPr>
        <p:blipFill>
          <a:blip r:embed="rId2"/>
          <a:srcRect/>
          <a:stretch>
            <a:fillRect/>
          </a:stretch>
        </p:blipFill>
        <p:spPr bwMode="auto">
          <a:xfrm>
            <a:off x="1116013" y="1139825"/>
            <a:ext cx="6910387" cy="5184775"/>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8306" name="Picture 2" descr="FIG03-07"/>
          <p:cNvPicPr>
            <a:picLocks noChangeAspect="1" noChangeArrowheads="1"/>
          </p:cNvPicPr>
          <p:nvPr/>
        </p:nvPicPr>
        <p:blipFill>
          <a:blip r:embed="rId2"/>
          <a:srcRect/>
          <a:stretch>
            <a:fillRect/>
          </a:stretch>
        </p:blipFill>
        <p:spPr bwMode="auto">
          <a:xfrm>
            <a:off x="1116013" y="1139825"/>
            <a:ext cx="6910387" cy="5184775"/>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990600"/>
          </a:xfrm>
        </p:spPr>
        <p:txBody>
          <a:bodyPr>
            <a:normAutofit fontScale="90000"/>
          </a:bodyPr>
          <a:lstStyle/>
          <a:p>
            <a:r>
              <a:rPr lang="en-US" dirty="0" smtClean="0"/>
              <a:t>Now what is your web site?</a:t>
            </a:r>
            <a:br>
              <a:rPr lang="en-US" dirty="0" smtClean="0"/>
            </a:br>
            <a:endParaRPr lang="en-US" dirty="0"/>
          </a:p>
        </p:txBody>
      </p:sp>
      <p:sp>
        <p:nvSpPr>
          <p:cNvPr id="3" name="Content Placeholder 2"/>
          <p:cNvSpPr>
            <a:spLocks noGrp="1"/>
          </p:cNvSpPr>
          <p:nvPr>
            <p:ph sz="quarter" idx="1"/>
          </p:nvPr>
        </p:nvSpPr>
        <p:spPr/>
        <p:txBody>
          <a:bodyPr/>
          <a:lstStyle/>
          <a:p>
            <a:r>
              <a:rPr lang="en-US" dirty="0" smtClean="0"/>
              <a:t>It is going to start on your computer.</a:t>
            </a:r>
          </a:p>
          <a:p>
            <a:r>
              <a:rPr lang="en-US" dirty="0" smtClean="0"/>
              <a:t>You will create a </a:t>
            </a:r>
            <a:r>
              <a:rPr lang="en-US" dirty="0" smtClean="0"/>
              <a:t>file and then you will have to send it a server. I have created a temporary account for you but in the future you will need to find a new home.</a:t>
            </a:r>
          </a:p>
          <a:p>
            <a:r>
              <a:rPr lang="en-US" dirty="0" smtClean="0"/>
              <a:t>The bad news you will have to pay for this. You can check on the web or look at this site they have a lot </a:t>
            </a:r>
            <a:r>
              <a:rPr lang="en-US" dirty="0" smtClean="0"/>
              <a:t>of options </a:t>
            </a:r>
            <a:r>
              <a:rPr lang="en-US" dirty="0" smtClean="0">
                <a:hlinkClick r:id="rId2"/>
              </a:rPr>
              <a:t>http://www.register.com/titan/index.rcmx</a:t>
            </a:r>
            <a:r>
              <a:rPr lang="en-US" dirty="0" smtClean="0"/>
              <a:t>? </a:t>
            </a:r>
          </a:p>
          <a:p>
            <a:r>
              <a:rPr lang="en-US" dirty="0" smtClean="0"/>
              <a:t>The good news is that you can choose the name for your site—well if it is available</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website creation tools	</a:t>
            </a:r>
            <a:endParaRPr lang="en-US" dirty="0"/>
          </a:p>
        </p:txBody>
      </p:sp>
      <p:sp>
        <p:nvSpPr>
          <p:cNvPr id="3" name="Content Placeholder 2"/>
          <p:cNvSpPr>
            <a:spLocks noGrp="1"/>
          </p:cNvSpPr>
          <p:nvPr>
            <p:ph sz="quarter" idx="1"/>
          </p:nvPr>
        </p:nvSpPr>
        <p:spPr/>
        <p:txBody>
          <a:bodyPr/>
          <a:lstStyle/>
          <a:p>
            <a:r>
              <a:rPr lang="en-US" dirty="0" smtClean="0"/>
              <a:t>Notepad</a:t>
            </a:r>
          </a:p>
          <a:p>
            <a:r>
              <a:rPr lang="en-US" dirty="0" smtClean="0"/>
              <a:t>Microsoft </a:t>
            </a:r>
            <a:r>
              <a:rPr lang="en-US" dirty="0" err="1" smtClean="0"/>
              <a:t>Frontpage</a:t>
            </a:r>
            <a:r>
              <a:rPr lang="en-US" dirty="0" smtClean="0"/>
              <a:t> (soon to be Expression)</a:t>
            </a:r>
          </a:p>
          <a:p>
            <a:r>
              <a:rPr lang="en-US" dirty="0" smtClean="0"/>
              <a:t>Macromedia/Adobe Dreamweaver</a:t>
            </a:r>
          </a:p>
          <a:p>
            <a:r>
              <a:rPr lang="en-US" dirty="0" smtClean="0"/>
              <a:t>Third party software like </a:t>
            </a:r>
            <a:r>
              <a:rPr lang="en-US" dirty="0" err="1" smtClean="0"/>
              <a:t>CoffeeCup</a:t>
            </a:r>
            <a:r>
              <a:rPr lang="en-US" dirty="0" smtClean="0"/>
              <a:t> or </a:t>
            </a:r>
            <a:r>
              <a:rPr lang="en-US" dirty="0" err="1" smtClean="0"/>
              <a:t>Cosmi</a:t>
            </a:r>
            <a:r>
              <a:rPr lang="en-US" dirty="0" smtClean="0"/>
              <a:t> </a:t>
            </a:r>
            <a:r>
              <a:rPr lang="en-US" smtClean="0"/>
              <a:t>Website Creator</a:t>
            </a:r>
            <a:endParaRPr lang="en-US" dirty="0" smtClean="0"/>
          </a:p>
          <a:p>
            <a:r>
              <a:rPr lang="en-US" dirty="0" smtClean="0"/>
              <a:t>Other templates easytemplates.com </a:t>
            </a:r>
          </a:p>
          <a:p>
            <a:r>
              <a:rPr lang="en-US" dirty="0" smtClean="0"/>
              <a:t>Note some cost $$ others are free but you have to do more work</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Ok time to go to work</a:t>
            </a:r>
            <a:endParaRPr lang="en-US" dirty="0"/>
          </a:p>
        </p:txBody>
      </p:sp>
      <p:sp>
        <p:nvSpPr>
          <p:cNvPr id="3" name="Content Placeholder 2"/>
          <p:cNvSpPr>
            <a:spLocks noGrp="1"/>
          </p:cNvSpPr>
          <p:nvPr>
            <p:ph sz="quarter" idx="1"/>
          </p:nvPr>
        </p:nvSpPr>
        <p:spPr/>
        <p:txBody>
          <a:bodyPr/>
          <a:lstStyle/>
          <a:p>
            <a:r>
              <a:rPr lang="en-US" dirty="0" smtClean="0"/>
              <a:t>First your website location is </a:t>
            </a:r>
            <a:r>
              <a:rPr lang="en-US" dirty="0" smtClean="0">
                <a:hlinkClick r:id="rId2"/>
              </a:rPr>
              <a:t>http://mississippi.sandiego.edu/your_site_name</a:t>
            </a:r>
            <a:endParaRPr lang="en-US" dirty="0" smtClean="0"/>
          </a:p>
          <a:p>
            <a:r>
              <a:rPr lang="en-US" dirty="0" smtClean="0"/>
              <a:t>Then you will need a username and password to access the server</a:t>
            </a:r>
          </a:p>
          <a:p>
            <a:r>
              <a:rPr lang="en-US" dirty="0" smtClean="0"/>
              <a:t>Username msit588</a:t>
            </a:r>
          </a:p>
          <a:p>
            <a:r>
              <a:rPr lang="en-US" dirty="0" smtClean="0"/>
              <a:t>Password is  !.ms588</a:t>
            </a:r>
          </a:p>
          <a:p>
            <a:r>
              <a:rPr lang="en-US" dirty="0" smtClean="0"/>
              <a:t>Now it is up to you to create the content please refer to the web worksheet.</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you have your website		</a:t>
            </a:r>
            <a:endParaRPr lang="en-US" dirty="0"/>
          </a:p>
        </p:txBody>
      </p:sp>
      <p:sp>
        <p:nvSpPr>
          <p:cNvPr id="3" name="Content Placeholder 2"/>
          <p:cNvSpPr>
            <a:spLocks noGrp="1"/>
          </p:cNvSpPr>
          <p:nvPr>
            <p:ph sz="quarter" idx="1"/>
          </p:nvPr>
        </p:nvSpPr>
        <p:spPr/>
        <p:txBody>
          <a:bodyPr/>
          <a:lstStyle/>
          <a:p>
            <a:r>
              <a:rPr lang="en-US" dirty="0" smtClean="0"/>
              <a:t>Now what do you? </a:t>
            </a:r>
            <a:endParaRPr lang="en-US" dirty="0" smtClean="0"/>
          </a:p>
          <a:p>
            <a:r>
              <a:rPr lang="en-US" dirty="0" smtClean="0"/>
              <a:t>How do you go about promotion on the web??</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2"/>
          <p:cNvSpPr>
            <a:spLocks noGrp="1" noChangeArrowheads="1"/>
          </p:cNvSpPr>
          <p:nvPr>
            <p:ph type="title"/>
          </p:nvPr>
        </p:nvSpPr>
        <p:spPr/>
        <p:txBody>
          <a:bodyPr/>
          <a:lstStyle/>
          <a:p>
            <a:pPr eaLnBrk="1" hangingPunct="1"/>
            <a:r>
              <a:rPr lang="en-US" smtClean="0"/>
              <a:t>Search Engine Advertising</a:t>
            </a:r>
          </a:p>
        </p:txBody>
      </p:sp>
      <p:sp>
        <p:nvSpPr>
          <p:cNvPr id="53253" name="Rectangle 3"/>
          <p:cNvSpPr>
            <a:spLocks noGrp="1" noChangeArrowheads="1"/>
          </p:cNvSpPr>
          <p:nvPr>
            <p:ph type="body" idx="1"/>
          </p:nvPr>
        </p:nvSpPr>
        <p:spPr>
          <a:xfrm>
            <a:off x="152400" y="2362200"/>
            <a:ext cx="3657600" cy="3505200"/>
          </a:xfrm>
        </p:spPr>
        <p:txBody>
          <a:bodyPr/>
          <a:lstStyle/>
          <a:p>
            <a:pPr eaLnBrk="1" hangingPunct="1"/>
            <a:r>
              <a:rPr lang="en-US" sz="2800" smtClean="0"/>
              <a:t>Sponsored search</a:t>
            </a:r>
          </a:p>
          <a:p>
            <a:pPr lvl="1" eaLnBrk="1" hangingPunct="1"/>
            <a:r>
              <a:rPr lang="en-US" sz="2400" smtClean="0"/>
              <a:t>Pay to ensure a spot on top of search results page</a:t>
            </a:r>
          </a:p>
          <a:p>
            <a:pPr lvl="1" eaLnBrk="1" hangingPunct="1"/>
            <a:r>
              <a:rPr lang="en-US" sz="2400" smtClean="0"/>
              <a:t>Company in control of ad positioning</a:t>
            </a:r>
          </a:p>
          <a:p>
            <a:pPr lvl="1" eaLnBrk="1" hangingPunct="1"/>
            <a:r>
              <a:rPr lang="en-US" sz="2400" smtClean="0"/>
              <a:t>Pay-per-click</a:t>
            </a:r>
          </a:p>
          <a:p>
            <a:pPr lvl="1" eaLnBrk="1" hangingPunct="1"/>
            <a:r>
              <a:rPr lang="en-US" sz="2400" smtClean="0"/>
              <a:t>Can get costly</a:t>
            </a:r>
          </a:p>
        </p:txBody>
      </p:sp>
      <p:pic>
        <p:nvPicPr>
          <p:cNvPr id="53254" name="Picture 4" descr="Sc05-07"/>
          <p:cNvPicPr>
            <a:picLocks noChangeAspect="1" noChangeArrowheads="1"/>
          </p:cNvPicPr>
          <p:nvPr/>
        </p:nvPicPr>
        <p:blipFill>
          <a:blip r:embed="rId2"/>
          <a:srcRect/>
          <a:stretch>
            <a:fillRect/>
          </a:stretch>
        </p:blipFill>
        <p:spPr bwMode="auto">
          <a:xfrm>
            <a:off x="3810000" y="2012950"/>
            <a:ext cx="4638675" cy="4006850"/>
          </a:xfrm>
          <a:prstGeom prst="rect">
            <a:avLst/>
          </a:prstGeom>
          <a:noFill/>
          <a:ln w="31750" algn="ctr">
            <a:solidFill>
              <a:srgbClr val="71918C"/>
            </a:solid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2"/>
          <p:cNvSpPr>
            <a:spLocks noGrp="1" noChangeArrowheads="1"/>
          </p:cNvSpPr>
          <p:nvPr>
            <p:ph type="title"/>
          </p:nvPr>
        </p:nvSpPr>
        <p:spPr/>
        <p:txBody>
          <a:bodyPr/>
          <a:lstStyle/>
          <a:p>
            <a:pPr eaLnBrk="1" hangingPunct="1"/>
            <a:r>
              <a:rPr lang="en-US" smtClean="0"/>
              <a:t>Search Engine Optimization</a:t>
            </a:r>
          </a:p>
        </p:txBody>
      </p:sp>
      <p:sp>
        <p:nvSpPr>
          <p:cNvPr id="54277" name="Rectangle 3"/>
          <p:cNvSpPr>
            <a:spLocks noGrp="1" noChangeArrowheads="1"/>
          </p:cNvSpPr>
          <p:nvPr>
            <p:ph type="body" idx="1"/>
          </p:nvPr>
        </p:nvSpPr>
        <p:spPr>
          <a:xfrm>
            <a:off x="228600" y="2057400"/>
            <a:ext cx="4114800" cy="4267200"/>
          </a:xfrm>
        </p:spPr>
        <p:txBody>
          <a:bodyPr/>
          <a:lstStyle/>
          <a:p>
            <a:pPr eaLnBrk="1" hangingPunct="1">
              <a:lnSpc>
                <a:spcPct val="90000"/>
              </a:lnSpc>
            </a:pPr>
            <a:r>
              <a:rPr lang="en-US" sz="2800" smtClean="0"/>
              <a:t>Position within search results based on complex formula</a:t>
            </a:r>
          </a:p>
          <a:p>
            <a:pPr eaLnBrk="1" hangingPunct="1">
              <a:lnSpc>
                <a:spcPct val="90000"/>
              </a:lnSpc>
            </a:pPr>
            <a:r>
              <a:rPr lang="en-US" sz="2800" smtClean="0"/>
              <a:t>Site owner has no control over the position of the ad</a:t>
            </a:r>
          </a:p>
          <a:p>
            <a:pPr eaLnBrk="1" hangingPunct="1">
              <a:lnSpc>
                <a:spcPct val="90000"/>
              </a:lnSpc>
            </a:pPr>
            <a:r>
              <a:rPr lang="en-US" sz="2800" smtClean="0"/>
              <a:t>Optimization based on</a:t>
            </a:r>
          </a:p>
          <a:p>
            <a:pPr lvl="1" eaLnBrk="1" hangingPunct="1">
              <a:lnSpc>
                <a:spcPct val="90000"/>
              </a:lnSpc>
            </a:pPr>
            <a:r>
              <a:rPr lang="en-US" sz="2400" smtClean="0"/>
              <a:t>Web site updates</a:t>
            </a:r>
          </a:p>
          <a:p>
            <a:pPr lvl="1" eaLnBrk="1" hangingPunct="1">
              <a:lnSpc>
                <a:spcPct val="90000"/>
              </a:lnSpc>
            </a:pPr>
            <a:r>
              <a:rPr lang="en-US" sz="2400" smtClean="0"/>
              <a:t>Use of key terms</a:t>
            </a:r>
          </a:p>
          <a:p>
            <a:pPr lvl="1" eaLnBrk="1" hangingPunct="1">
              <a:lnSpc>
                <a:spcPct val="90000"/>
              </a:lnSpc>
            </a:pPr>
            <a:r>
              <a:rPr lang="en-US" sz="2400" smtClean="0"/>
              <a:t>Unethical “tricks”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2"/>
          <p:cNvSpPr>
            <a:spLocks noGrp="1" noChangeArrowheads="1"/>
          </p:cNvSpPr>
          <p:nvPr>
            <p:ph type="title"/>
          </p:nvPr>
        </p:nvSpPr>
        <p:spPr>
          <a:xfrm>
            <a:off x="76200" y="152400"/>
            <a:ext cx="8458200" cy="838200"/>
          </a:xfrm>
        </p:spPr>
        <p:txBody>
          <a:bodyPr>
            <a:normAutofit fontScale="90000"/>
          </a:bodyPr>
          <a:lstStyle/>
          <a:p>
            <a:pPr eaLnBrk="1" hangingPunct="1"/>
            <a:r>
              <a:rPr lang="en-US" sz="3400" dirty="0" smtClean="0"/>
              <a:t>Securing Payments in the Digital World</a:t>
            </a:r>
          </a:p>
        </p:txBody>
      </p:sp>
      <p:sp>
        <p:nvSpPr>
          <p:cNvPr id="55301" name="Rectangle 3"/>
          <p:cNvSpPr>
            <a:spLocks noGrp="1" noChangeArrowheads="1"/>
          </p:cNvSpPr>
          <p:nvPr>
            <p:ph type="body" idx="1"/>
          </p:nvPr>
        </p:nvSpPr>
        <p:spPr>
          <a:xfrm>
            <a:off x="457200" y="1676400"/>
            <a:ext cx="8229600" cy="4480560"/>
          </a:xfrm>
        </p:spPr>
        <p:txBody>
          <a:bodyPr/>
          <a:lstStyle/>
          <a:p>
            <a:pPr eaLnBrk="1" hangingPunct="1"/>
            <a:r>
              <a:rPr lang="en-US" dirty="0" smtClean="0"/>
              <a:t>90 % of users have changed online behavior because of fear of identity theft</a:t>
            </a:r>
          </a:p>
          <a:p>
            <a:pPr eaLnBrk="1" hangingPunct="1"/>
            <a:r>
              <a:rPr lang="en-US" dirty="0" smtClean="0"/>
              <a:t>1/3 of online purchasers cut back on the volume of purchasing</a:t>
            </a:r>
          </a:p>
          <a:p>
            <a:pPr eaLnBrk="1" hangingPunct="1"/>
            <a:r>
              <a:rPr lang="en-US" dirty="0" smtClean="0"/>
              <a:t>More than 1/2 of shopping carts are abandoned</a:t>
            </a:r>
          </a:p>
          <a:p>
            <a:pPr eaLnBrk="1" hangingPunct="1"/>
            <a:r>
              <a:rPr lang="en-US" dirty="0" smtClean="0"/>
              <a:t>Need for secure forms of online payment</a:t>
            </a:r>
          </a:p>
          <a:p>
            <a:pPr lvl="1" eaLnBrk="1" hangingPunct="1"/>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Basics on web pages/sites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There is a still a large mystique that surrounds web pages. </a:t>
            </a:r>
          </a:p>
          <a:p>
            <a:r>
              <a:rPr lang="en-US" dirty="0" smtClean="0"/>
              <a:t>It appears that many people think it to be a magical thing that you can type in an address inside of a program like Internet Explorer or ?? and all of a sudden a page appears. </a:t>
            </a:r>
          </a:p>
          <a:p>
            <a:r>
              <a:rPr lang="en-US" dirty="0" smtClean="0"/>
              <a:t>However, there really is nothing magical about this. In reality all you are doing is making a telephone call to a number (which in this case is a file) and hoping to get an answer (just as you normally hope to hear someone when you ‘dial up.’ </a:t>
            </a:r>
          </a:p>
          <a:p>
            <a:r>
              <a:rPr lang="en-US" dirty="0" smtClean="0"/>
              <a:t>The other part of reality is that your web page is a similar type of answering machine device. </a:t>
            </a:r>
          </a:p>
          <a:p>
            <a:r>
              <a:rPr lang="en-US" dirty="0" smtClean="0"/>
              <a:t>Just as you make the decision as to what people will hear when you are not home, your web page is your way of introducing people to yourself.</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sz="quarter" idx="1"/>
          </p:nvPr>
        </p:nvSpPr>
        <p:spPr/>
        <p:txBody>
          <a:bodyPr/>
          <a:lstStyle/>
          <a:p>
            <a:r>
              <a:rPr lang="en-US" dirty="0" smtClean="0"/>
              <a:t>You have a start of a website which can be seen by your friends and family literally right now and you have also seen how much out there is you can do.</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Internet mechanics</a:t>
            </a:r>
            <a:endParaRPr lang="en-US" dirty="0"/>
          </a:p>
        </p:txBody>
      </p:sp>
      <p:sp>
        <p:nvSpPr>
          <p:cNvPr id="3" name="Content Placeholder 2"/>
          <p:cNvSpPr>
            <a:spLocks noGrp="1"/>
          </p:cNvSpPr>
          <p:nvPr>
            <p:ph sz="quarter" idx="1"/>
          </p:nvPr>
        </p:nvSpPr>
        <p:spPr/>
        <p:txBody>
          <a:bodyPr>
            <a:normAutofit fontScale="92500" lnSpcReduction="10000"/>
          </a:bodyPr>
          <a:lstStyle/>
          <a:p>
            <a:endParaRPr lang="en-US" dirty="0" smtClean="0"/>
          </a:p>
          <a:p>
            <a:pPr marL="0" marR="0">
              <a:spcBef>
                <a:spcPts val="0"/>
              </a:spcBef>
              <a:spcAft>
                <a:spcPts val="0"/>
              </a:spcAft>
            </a:pPr>
            <a:r>
              <a:rPr lang="en-US" sz="2800" dirty="0" smtClean="0">
                <a:solidFill>
                  <a:srgbClr val="000000"/>
                </a:solidFill>
                <a:latin typeface="Arial"/>
                <a:ea typeface="Times New Roman"/>
              </a:rPr>
              <a:t>Have you ever wondered what, exactly, happens when you type in a URL into your browser's Address bar? </a:t>
            </a:r>
          </a:p>
          <a:p>
            <a:pPr marL="0" marR="0">
              <a:spcBef>
                <a:spcPts val="0"/>
              </a:spcBef>
              <a:spcAft>
                <a:spcPts val="0"/>
              </a:spcAft>
            </a:pPr>
            <a:r>
              <a:rPr lang="en-US" sz="2800" dirty="0" smtClean="0">
                <a:solidFill>
                  <a:srgbClr val="000000"/>
                </a:solidFill>
                <a:latin typeface="Arial"/>
                <a:ea typeface="Times New Roman"/>
              </a:rPr>
              <a:t>The Internet is based on a client-server model, where your Web browser is the client, and the Web server is the server. </a:t>
            </a:r>
          </a:p>
          <a:p>
            <a:pPr marL="0" marR="0">
              <a:spcBef>
                <a:spcPts val="0"/>
              </a:spcBef>
              <a:spcAft>
                <a:spcPts val="0"/>
              </a:spcAft>
            </a:pPr>
            <a:r>
              <a:rPr lang="en-US" sz="2800" dirty="0" smtClean="0">
                <a:solidFill>
                  <a:srgbClr val="000000"/>
                </a:solidFill>
                <a:latin typeface="Arial"/>
                <a:ea typeface="Times New Roman"/>
              </a:rPr>
              <a:t>In the client-server model, the client opens up a channel of communication with the server and requests a resource. </a:t>
            </a:r>
          </a:p>
          <a:p>
            <a:pPr marL="0" marR="0">
              <a:spcBef>
                <a:spcPts val="0"/>
              </a:spcBef>
              <a:spcAft>
                <a:spcPts val="0"/>
              </a:spcAft>
            </a:pPr>
            <a:r>
              <a:rPr lang="en-US" sz="2800" dirty="0" smtClean="0">
                <a:solidFill>
                  <a:srgbClr val="000000"/>
                </a:solidFill>
                <a:latin typeface="Arial"/>
                <a:ea typeface="Times New Roman"/>
              </a:rPr>
              <a:t>The server receives the request, locates the resource being requested, and sends it to the client, closing the channel of communication. </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 is how it visually looks like</a:t>
            </a:r>
            <a:endParaRPr lang="en-US" dirty="0"/>
          </a:p>
        </p:txBody>
      </p:sp>
      <p:pic>
        <p:nvPicPr>
          <p:cNvPr id="4" name="Content Placeholder 3" descr="Figure 11.1 - The Client-Server Model"/>
          <p:cNvPicPr>
            <a:picLocks noGrp="1"/>
          </p:cNvPicPr>
          <p:nvPr>
            <p:ph sz="quarter" idx="1"/>
          </p:nvPr>
        </p:nvPicPr>
        <p:blipFill>
          <a:blip r:embed="rId2"/>
          <a:srcRect/>
          <a:stretch>
            <a:fillRect/>
          </a:stretch>
        </p:blipFill>
        <p:spPr bwMode="auto">
          <a:xfrm>
            <a:off x="1143000" y="1295400"/>
            <a:ext cx="6400800" cy="49530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Thinking about websites as a concept</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However, as you already know web pages can be more than for personal use, a business can design them to take orders, provide information, and many other things. </a:t>
            </a:r>
          </a:p>
          <a:p>
            <a:r>
              <a:rPr lang="en-US" dirty="0" smtClean="0"/>
              <a:t>The main point to understand is that one should give some consideration as to what people will think and do when encountering your web page. </a:t>
            </a:r>
          </a:p>
          <a:p>
            <a:r>
              <a:rPr lang="en-US" dirty="0" smtClean="0"/>
              <a:t>It is also important to think not in terms of pages, but as an overall web site. </a:t>
            </a:r>
          </a:p>
          <a:p>
            <a:r>
              <a:rPr lang="en-US" dirty="0" smtClean="0"/>
              <a:t>Many of you may have created web pages that show pictures of yourself, or perhaps provide some links to other places, but there is little design thought about how to make the experience for the visitor more pleasurable or easier to find what he/she is looking for.</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2"/>
          <p:cNvSpPr>
            <a:spLocks noGrp="1" noChangeArrowheads="1"/>
          </p:cNvSpPr>
          <p:nvPr>
            <p:ph type="title"/>
          </p:nvPr>
        </p:nvSpPr>
        <p:spPr>
          <a:xfrm>
            <a:off x="228600" y="381000"/>
            <a:ext cx="8001000" cy="838200"/>
          </a:xfrm>
        </p:spPr>
        <p:txBody>
          <a:bodyPr>
            <a:normAutofit fontScale="90000"/>
          </a:bodyPr>
          <a:lstStyle/>
          <a:p>
            <a:pPr eaLnBrk="1" hangingPunct="1"/>
            <a:r>
              <a:rPr lang="en-US" sz="3600" dirty="0" smtClean="0"/>
              <a:t>Attracting and Retaining Online Customers</a:t>
            </a:r>
          </a:p>
        </p:txBody>
      </p:sp>
      <p:sp>
        <p:nvSpPr>
          <p:cNvPr id="44037" name="Rectangle 3"/>
          <p:cNvSpPr>
            <a:spLocks noGrp="1" noChangeArrowheads="1"/>
          </p:cNvSpPr>
          <p:nvPr>
            <p:ph type="body" idx="1"/>
          </p:nvPr>
        </p:nvSpPr>
        <p:spPr>
          <a:xfrm>
            <a:off x="381000" y="1447800"/>
            <a:ext cx="8001000" cy="4114800"/>
          </a:xfrm>
        </p:spPr>
        <p:txBody>
          <a:bodyPr/>
          <a:lstStyle/>
          <a:p>
            <a:pPr marL="533400" indent="-533400" eaLnBrk="1" hangingPunct="1">
              <a:lnSpc>
                <a:spcPct val="90000"/>
              </a:lnSpc>
            </a:pPr>
            <a:r>
              <a:rPr lang="en-US" sz="2800" dirty="0" smtClean="0"/>
              <a:t>Basic rule of commerce</a:t>
            </a:r>
          </a:p>
          <a:p>
            <a:pPr marL="914400" lvl="1" indent="-457200" eaLnBrk="1" hangingPunct="1">
              <a:lnSpc>
                <a:spcPct val="90000"/>
              </a:lnSpc>
            </a:pPr>
            <a:r>
              <a:rPr lang="en-US" sz="2400" dirty="0" smtClean="0"/>
              <a:t>Offer valuable products/services at fair prices</a:t>
            </a:r>
          </a:p>
          <a:p>
            <a:pPr marL="533400" indent="-533400" eaLnBrk="1" hangingPunct="1">
              <a:lnSpc>
                <a:spcPct val="90000"/>
              </a:lnSpc>
            </a:pPr>
            <a:r>
              <a:rPr lang="en-US" sz="2800" dirty="0" smtClean="0"/>
              <a:t>Additional e-commerce rules</a:t>
            </a:r>
          </a:p>
          <a:p>
            <a:pPr marL="914400" lvl="1" indent="-457200" eaLnBrk="1" hangingPunct="1">
              <a:lnSpc>
                <a:spcPct val="90000"/>
              </a:lnSpc>
              <a:buFontTx/>
              <a:buAutoNum type="arabicPeriod"/>
            </a:pPr>
            <a:r>
              <a:rPr lang="en-US" sz="2400" dirty="0" smtClean="0"/>
              <a:t>The Web site should offer something unique</a:t>
            </a:r>
          </a:p>
          <a:p>
            <a:pPr marL="914400" lvl="1" indent="-457200" eaLnBrk="1" hangingPunct="1">
              <a:lnSpc>
                <a:spcPct val="90000"/>
              </a:lnSpc>
              <a:buFontTx/>
              <a:buAutoNum type="arabicPeriod"/>
            </a:pPr>
            <a:r>
              <a:rPr lang="en-US" sz="2400" dirty="0" smtClean="0"/>
              <a:t>The Web site must be aesthetically pleasing</a:t>
            </a:r>
          </a:p>
          <a:p>
            <a:pPr marL="914400" lvl="1" indent="-457200" eaLnBrk="1" hangingPunct="1">
              <a:lnSpc>
                <a:spcPct val="90000"/>
              </a:lnSpc>
              <a:buFontTx/>
              <a:buAutoNum type="arabicPeriod"/>
            </a:pPr>
            <a:r>
              <a:rPr lang="en-US" sz="2400" dirty="0" smtClean="0"/>
              <a:t>The Web site must be easy to use and fast</a:t>
            </a:r>
          </a:p>
          <a:p>
            <a:pPr marL="914400" lvl="1" indent="-457200" eaLnBrk="1" hangingPunct="1">
              <a:lnSpc>
                <a:spcPct val="90000"/>
              </a:lnSpc>
              <a:buFontTx/>
              <a:buAutoNum type="arabicPeriod"/>
            </a:pPr>
            <a:r>
              <a:rPr lang="en-US" sz="2400" dirty="0" smtClean="0"/>
              <a:t>The Web site must motivate people to visit, stay and return</a:t>
            </a:r>
          </a:p>
          <a:p>
            <a:pPr marL="914400" lvl="1" indent="-457200" eaLnBrk="1" hangingPunct="1">
              <a:lnSpc>
                <a:spcPct val="90000"/>
              </a:lnSpc>
              <a:buFontTx/>
              <a:buAutoNum type="arabicPeriod"/>
            </a:pPr>
            <a:r>
              <a:rPr lang="en-US" sz="2400" dirty="0" smtClean="0"/>
              <a:t>You must advertise your presence on the Web</a:t>
            </a:r>
          </a:p>
          <a:p>
            <a:pPr marL="914400" lvl="1" indent="-457200" eaLnBrk="1" hangingPunct="1">
              <a:lnSpc>
                <a:spcPct val="90000"/>
              </a:lnSpc>
              <a:buFontTx/>
              <a:buAutoNum type="arabicPeriod"/>
            </a:pPr>
            <a:r>
              <a:rPr lang="en-US" sz="2400" dirty="0" smtClean="0"/>
              <a:t>You should learn from your Web site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2"/>
          <p:cNvSpPr>
            <a:spLocks noGrp="1" noChangeArrowheads="1"/>
          </p:cNvSpPr>
          <p:nvPr>
            <p:ph type="title"/>
          </p:nvPr>
        </p:nvSpPr>
        <p:spPr>
          <a:xfrm>
            <a:off x="228600" y="228600"/>
            <a:ext cx="8001000" cy="838200"/>
          </a:xfrm>
        </p:spPr>
        <p:txBody>
          <a:bodyPr/>
          <a:lstStyle/>
          <a:p>
            <a:pPr eaLnBrk="1" hangingPunct="1"/>
            <a:r>
              <a:rPr lang="en-US" dirty="0" smtClean="0"/>
              <a:t>Web Site Rules: Rule 1</a:t>
            </a:r>
          </a:p>
        </p:txBody>
      </p:sp>
      <p:sp>
        <p:nvSpPr>
          <p:cNvPr id="45061" name="Rectangle 3"/>
          <p:cNvSpPr>
            <a:spLocks noGrp="1" noChangeArrowheads="1"/>
          </p:cNvSpPr>
          <p:nvPr>
            <p:ph type="body" idx="1"/>
          </p:nvPr>
        </p:nvSpPr>
        <p:spPr>
          <a:xfrm>
            <a:off x="152400" y="2286000"/>
            <a:ext cx="3200400" cy="3810000"/>
          </a:xfrm>
        </p:spPr>
        <p:txBody>
          <a:bodyPr/>
          <a:lstStyle/>
          <a:p>
            <a:pPr eaLnBrk="1" hangingPunct="1"/>
            <a:r>
              <a:rPr lang="en-US" sz="2800" smtClean="0"/>
              <a:t>Offer something unique</a:t>
            </a:r>
          </a:p>
          <a:p>
            <a:pPr lvl="1" eaLnBrk="1" hangingPunct="1"/>
            <a:r>
              <a:rPr lang="en-US" sz="2400" smtClean="0"/>
              <a:t>Offer hard-to-find goods</a:t>
            </a:r>
          </a:p>
          <a:p>
            <a:pPr lvl="2" eaLnBrk="1" hangingPunct="1"/>
            <a:r>
              <a:rPr lang="en-US" sz="2000" smtClean="0"/>
              <a:t>Global audience</a:t>
            </a:r>
          </a:p>
          <a:p>
            <a:pPr lvl="2" eaLnBrk="1" hangingPunct="1"/>
            <a:r>
              <a:rPr lang="en-US" sz="2000" smtClean="0"/>
              <a:t>Reasonable prices</a:t>
            </a:r>
          </a:p>
          <a:p>
            <a:pPr lvl="1" eaLnBrk="1" hangingPunct="1">
              <a:buFontTx/>
              <a:buNone/>
            </a:pPr>
            <a:r>
              <a:rPr lang="en-US" sz="2400" smtClean="0"/>
              <a:t>	</a:t>
            </a:r>
          </a:p>
          <a:p>
            <a:pPr eaLnBrk="1" hangingPunct="1"/>
            <a:endParaRPr lang="en-US" sz="2800" smtClean="0"/>
          </a:p>
        </p:txBody>
      </p:sp>
      <p:pic>
        <p:nvPicPr>
          <p:cNvPr id="45062" name="Picture 4" descr="Sc05-05"/>
          <p:cNvPicPr>
            <a:picLocks noChangeAspect="1" noChangeArrowheads="1"/>
          </p:cNvPicPr>
          <p:nvPr/>
        </p:nvPicPr>
        <p:blipFill>
          <a:blip r:embed="rId2"/>
          <a:srcRect/>
          <a:stretch>
            <a:fillRect/>
          </a:stretch>
        </p:blipFill>
        <p:spPr bwMode="auto">
          <a:xfrm>
            <a:off x="3581400" y="2286000"/>
            <a:ext cx="4676775" cy="3910013"/>
          </a:xfrm>
          <a:prstGeom prst="rect">
            <a:avLst/>
          </a:prstGeom>
          <a:noFill/>
          <a:ln w="31750" algn="ctr">
            <a:solidFill>
              <a:srgbClr val="71918C"/>
            </a:solid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9932</TotalTime>
  <Words>1926</Words>
  <Application>Microsoft Office PowerPoint</Application>
  <PresentationFormat>On-screen Show (4:3)</PresentationFormat>
  <Paragraphs>239</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Origin</vt:lpstr>
      <vt:lpstr>University of San Diego/ACCION Web Training Seminar</vt:lpstr>
      <vt:lpstr>Introduction</vt:lpstr>
      <vt:lpstr>The basics of websites-HTTP &amp; HTML</vt:lpstr>
      <vt:lpstr>More Basics on web pages/sites</vt:lpstr>
      <vt:lpstr>The Internet mechanics</vt:lpstr>
      <vt:lpstr>Here is how it visually looks like</vt:lpstr>
      <vt:lpstr>Thinking about websites as a concept</vt:lpstr>
      <vt:lpstr>Attracting and Retaining Online Customers</vt:lpstr>
      <vt:lpstr>Web Site Rules: Rule 1</vt:lpstr>
      <vt:lpstr>Web Site Rules: Rule 2</vt:lpstr>
      <vt:lpstr>Web Site Rules: Rule 3</vt:lpstr>
      <vt:lpstr>Web Site Rules: Rule 4</vt:lpstr>
      <vt:lpstr>Web Site Rules: Rule 5</vt:lpstr>
      <vt:lpstr>Web Site Rules: Rule 5</vt:lpstr>
      <vt:lpstr>Web Site Rules: Rule 6</vt:lpstr>
      <vt:lpstr>Web Design Considerations</vt:lpstr>
      <vt:lpstr>How people read websites</vt:lpstr>
      <vt:lpstr>More on Websites continued part II</vt:lpstr>
      <vt:lpstr>Web Design Considerations Part III</vt:lpstr>
      <vt:lpstr>HTML Limitations</vt:lpstr>
      <vt:lpstr>Design Considerations</vt:lpstr>
      <vt:lpstr>Understanding Download Times</vt:lpstr>
      <vt:lpstr>But the browsers can be different</vt:lpstr>
      <vt:lpstr>Understanding Your Service Provider</vt:lpstr>
      <vt:lpstr>More Web Design Considerations</vt:lpstr>
      <vt:lpstr>Avoid Using Glitz in Your Web Page</vt:lpstr>
      <vt:lpstr>In-class Exercise</vt:lpstr>
      <vt:lpstr>Web Page Elements</vt:lpstr>
      <vt:lpstr>Web Page Elements</vt:lpstr>
      <vt:lpstr>Slide 30</vt:lpstr>
      <vt:lpstr>Slide 31</vt:lpstr>
      <vt:lpstr>Slide 32</vt:lpstr>
      <vt:lpstr>Now what is your web site? </vt:lpstr>
      <vt:lpstr>Types of website creation tools </vt:lpstr>
      <vt:lpstr>Ok time to go to work</vt:lpstr>
      <vt:lpstr>So you have your website  </vt:lpstr>
      <vt:lpstr>Search Engine Advertising</vt:lpstr>
      <vt:lpstr>Search Engine Optimization</vt:lpstr>
      <vt:lpstr>Securing Payments in the Digital World</vt:lpstr>
      <vt:lpstr>Conclusion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San Diego/ACCION Web Training Seminar</dc:title>
  <dc:creator>carl</dc:creator>
  <cp:lastModifiedBy>carl</cp:lastModifiedBy>
  <cp:revision>482</cp:revision>
  <dcterms:created xsi:type="dcterms:W3CDTF">2009-04-18T15:53:39Z</dcterms:created>
  <dcterms:modified xsi:type="dcterms:W3CDTF">2009-04-25T13:47:01Z</dcterms:modified>
</cp:coreProperties>
</file>