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66"/>
  </p:notesMasterIdLst>
  <p:sldIdLst>
    <p:sldId id="256" r:id="rId2"/>
    <p:sldId id="258" r:id="rId3"/>
    <p:sldId id="257" r:id="rId4"/>
    <p:sldId id="259" r:id="rId5"/>
    <p:sldId id="305" r:id="rId6"/>
    <p:sldId id="263" r:id="rId7"/>
    <p:sldId id="278" r:id="rId8"/>
    <p:sldId id="303" r:id="rId9"/>
    <p:sldId id="276" r:id="rId10"/>
    <p:sldId id="309" r:id="rId11"/>
    <p:sldId id="310" r:id="rId12"/>
    <p:sldId id="311" r:id="rId13"/>
    <p:sldId id="312" r:id="rId14"/>
    <p:sldId id="277" r:id="rId15"/>
    <p:sldId id="271" r:id="rId16"/>
    <p:sldId id="307" r:id="rId17"/>
    <p:sldId id="314" r:id="rId18"/>
    <p:sldId id="315" r:id="rId19"/>
    <p:sldId id="313" r:id="rId20"/>
    <p:sldId id="317" r:id="rId21"/>
    <p:sldId id="318" r:id="rId22"/>
    <p:sldId id="264" r:id="rId23"/>
    <p:sldId id="319" r:id="rId24"/>
    <p:sldId id="320" r:id="rId25"/>
    <p:sldId id="321" r:id="rId26"/>
    <p:sldId id="322" r:id="rId27"/>
    <p:sldId id="324" r:id="rId28"/>
    <p:sldId id="323" r:id="rId29"/>
    <p:sldId id="325" r:id="rId30"/>
    <p:sldId id="280" r:id="rId31"/>
    <p:sldId id="281" r:id="rId32"/>
    <p:sldId id="282" r:id="rId33"/>
    <p:sldId id="328" r:id="rId34"/>
    <p:sldId id="283" r:id="rId35"/>
    <p:sldId id="326" r:id="rId36"/>
    <p:sldId id="284" r:id="rId37"/>
    <p:sldId id="285" r:id="rId38"/>
    <p:sldId id="327" r:id="rId39"/>
    <p:sldId id="286" r:id="rId40"/>
    <p:sldId id="288" r:id="rId41"/>
    <p:sldId id="289" r:id="rId42"/>
    <p:sldId id="287"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 id="348" r:id="rId63"/>
    <p:sldId id="349" r:id="rId64"/>
    <p:sldId id="316"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31B22F-F563-4DC6-B22A-B8EBA397062B}">
          <p14:sldIdLst>
            <p14:sldId id="256"/>
            <p14:sldId id="258"/>
            <p14:sldId id="257"/>
            <p14:sldId id="259"/>
            <p14:sldId id="305"/>
            <p14:sldId id="263"/>
            <p14:sldId id="278"/>
            <p14:sldId id="303"/>
          </p14:sldIdLst>
        </p14:section>
        <p14:section name="create and insert table" id="{76A6F809-8151-4C45-87D4-65A9CA7A7231}">
          <p14:sldIdLst>
            <p14:sldId id="276"/>
            <p14:sldId id="309"/>
            <p14:sldId id="310"/>
            <p14:sldId id="311"/>
            <p14:sldId id="312"/>
            <p14:sldId id="277"/>
            <p14:sldId id="271"/>
            <p14:sldId id="307"/>
            <p14:sldId id="314"/>
            <p14:sldId id="315"/>
          </p14:sldIdLst>
        </p14:section>
        <p14:section name="select query" id="{383F9A59-2CD9-49BE-8F4D-A5C6B8B7F5DC}">
          <p14:sldIdLst>
            <p14:sldId id="313"/>
            <p14:sldId id="317"/>
            <p14:sldId id="318"/>
            <p14:sldId id="264"/>
            <p14:sldId id="319"/>
            <p14:sldId id="320"/>
            <p14:sldId id="321"/>
            <p14:sldId id="322"/>
          </p14:sldIdLst>
        </p14:section>
        <p14:section name="SELECT FROM WHERE" id="{FE2F1081-A76E-4E64-B3DB-826B5EADF618}">
          <p14:sldIdLst>
            <p14:sldId id="324"/>
            <p14:sldId id="323"/>
            <p14:sldId id="325"/>
            <p14:sldId id="280"/>
            <p14:sldId id="281"/>
            <p14:sldId id="282"/>
          </p14:sldIdLst>
        </p14:section>
        <p14:section name="logical opeators" id="{259CF8DC-810F-43F8-B45C-0DCE9D7ACB69}">
          <p14:sldIdLst>
            <p14:sldId id="328"/>
            <p14:sldId id="283"/>
            <p14:sldId id="326"/>
            <p14:sldId id="284"/>
            <p14:sldId id="285"/>
            <p14:sldId id="327"/>
            <p14:sldId id="286"/>
            <p14:sldId id="288"/>
            <p14:sldId id="289"/>
            <p14:sldId id="287"/>
          </p14:sldIdLst>
        </p14:section>
        <p14:section name="in exact match" id="{1051165A-CB59-4788-89E4-0D5795BEF29F}">
          <p14:sldIdLst>
            <p14:sldId id="329"/>
            <p14:sldId id="330"/>
            <p14:sldId id="331"/>
            <p14:sldId id="332"/>
            <p14:sldId id="333"/>
            <p14:sldId id="334"/>
            <p14:sldId id="335"/>
            <p14:sldId id="336"/>
          </p14:sldIdLst>
        </p14:section>
        <p14:section name="IN AND NULL" id="{54C67951-3B12-4D0A-A399-56B72496A9F4}">
          <p14:sldIdLst>
            <p14:sldId id="337"/>
            <p14:sldId id="338"/>
            <p14:sldId id="339"/>
            <p14:sldId id="340"/>
            <p14:sldId id="341"/>
            <p14:sldId id="342"/>
          </p14:sldIdLst>
        </p14:section>
        <p14:section name="sort calculate" id="{B16C6167-A72C-4475-ACB3-098A9B686F6C}">
          <p14:sldIdLst>
            <p14:sldId id="343"/>
            <p14:sldId id="344"/>
            <p14:sldId id="345"/>
            <p14:sldId id="346"/>
            <p14:sldId id="347"/>
            <p14:sldId id="348"/>
            <p14:sldId id="349"/>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84786-3B82-4B23-B03B-D9E95B11B52E}"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A76EAB-739B-421F-A92C-AA23DAB20B5C}" type="slidenum">
              <a:rPr lang="en-US" smtClean="0"/>
              <a:t>‹#›</a:t>
            </a:fld>
            <a:endParaRPr lang="en-US"/>
          </a:p>
        </p:txBody>
      </p:sp>
    </p:spTree>
    <p:extLst>
      <p:ext uri="{BB962C8B-B14F-4D97-AF65-F5344CB8AC3E}">
        <p14:creationId xmlns:p14="http://schemas.microsoft.com/office/powerpoint/2010/main" val="100984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10</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49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55</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56</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59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63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Microsoft Enterprise Consortium</a:t>
            </a:r>
          </a:p>
        </p:txBody>
      </p:sp>
      <p:sp>
        <p:nvSpPr>
          <p:cNvPr id="5" name="Footer Placeholder 4"/>
          <p:cNvSpPr>
            <a:spLocks noGrp="1"/>
          </p:cNvSpPr>
          <p:nvPr>
            <p:ph type="ftr" sz="quarter" idx="11"/>
          </p:nvPr>
        </p:nvSpPr>
        <p:spPr/>
        <p:txBody>
          <a:bodyPr/>
          <a:lstStyle/>
          <a:p>
            <a:r>
              <a:rPr lang="en-US"/>
              <a:t>J Kreie, New Mexico State University</a:t>
            </a:r>
          </a:p>
        </p:txBody>
      </p:sp>
      <p:sp>
        <p:nvSpPr>
          <p:cNvPr id="6" name="Slide Number Placeholder 5"/>
          <p:cNvSpPr>
            <a:spLocks noGrp="1"/>
          </p:cNvSpPr>
          <p:nvPr>
            <p:ph type="sldNum" sz="quarter" idx="12"/>
          </p:nvPr>
        </p:nvSpPr>
        <p:spPr/>
        <p:txBody>
          <a:bodyPr/>
          <a:lstStyle/>
          <a:p>
            <a:fld id="{7C850DC6-43F6-4322-B992-A5F2B178F3B8}"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7BFF81C-1FCB-4DBA-8044-F1A0FCFD45A6}" type="datetime1">
              <a:rPr lang="en-US" smtClean="0"/>
              <a:t>11/8/2021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t>Sample Footer Text</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F3450C42-9A0B-4425-92C2-70FCF7C45734}" type="slidenum">
              <a:rPr lang="en-US" smtClean="0"/>
              <a:t>‹#›</a:t>
            </a:fld>
            <a:endParaRPr lang="en-US" dirty="0"/>
          </a:p>
        </p:txBody>
      </p:sp>
    </p:spTree>
    <p:extLst>
      <p:ext uri="{BB962C8B-B14F-4D97-AF65-F5344CB8AC3E}">
        <p14:creationId xmlns:p14="http://schemas.microsoft.com/office/powerpoint/2010/main" val="333735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9092B3-2D87-4CDF-B84B-C46E5F5D31F7}" type="datetime1">
              <a:rPr lang="en-US" smtClean="0"/>
              <a:t>11/8/2021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94783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D769E57-47B1-47B0-B526-3153E4B1E729}" type="datetime1">
              <a:rPr lang="en-US" smtClean="0"/>
              <a:t>11/8/2021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a:t>Sample Footer Text</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F3450C42-9A0B-4425-92C2-70FCF7C45734}" type="slidenum">
              <a:rPr lang="en-US" smtClean="0"/>
              <a:t>‹#›</a:t>
            </a:fld>
            <a:endParaRPr lang="en-US" dirty="0"/>
          </a:p>
        </p:txBody>
      </p:sp>
    </p:spTree>
    <p:extLst>
      <p:ext uri="{BB962C8B-B14F-4D97-AF65-F5344CB8AC3E}">
        <p14:creationId xmlns:p14="http://schemas.microsoft.com/office/powerpoint/2010/main" val="1661629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Footer"/>
          <p:cNvSpPr txBox="1"/>
          <p:nvPr userDrawn="1"/>
        </p:nvSpPr>
        <p:spPr>
          <a:xfrm>
            <a:off x="2543176" y="6323299"/>
            <a:ext cx="9420700" cy="477054"/>
          </a:xfrm>
          <a:prstGeom prst="rect">
            <a:avLst/>
          </a:prstGeom>
          <a:noFill/>
          <a:effectLst/>
        </p:spPr>
        <p:txBody>
          <a:bodyPr wrap="square" lIns="0" t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4A78"/>
                </a:solidFill>
                <a:effectLst/>
                <a:uLnTx/>
                <a:uFillTx/>
                <a:latin typeface="arial" charset="0"/>
                <a:ea typeface="+mn-ea"/>
                <a:cs typeface="+mn-cs"/>
              </a:rPr>
              <a:t>Friedrichsen, Ruffolo, Monk, Starks, Pratt, Last, Concepts of DB Management, 10th Edition. © 2021 Cengage. All Rights Reserved. May not be scanned, copied or duplicated, or posted to a publicly accessible website, in whole or in part.</a:t>
            </a:r>
          </a:p>
        </p:txBody>
      </p:sp>
      <p:sp>
        <p:nvSpPr>
          <p:cNvPr id="4" name="Content Placeholder 3"/>
          <p:cNvSpPr>
            <a:spLocks noGrp="1"/>
          </p:cNvSpPr>
          <p:nvPr>
            <p:ph sz="quarter" idx="18"/>
          </p:nvPr>
        </p:nvSpPr>
        <p:spPr>
          <a:xfrm>
            <a:off x="9315450" y="5486400"/>
            <a:ext cx="2038350" cy="546100"/>
          </a:xfrm>
        </p:spPr>
        <p:txBody>
          <a:bodyPr/>
          <a:lstStyle/>
          <a:p>
            <a:pPr lvl="0"/>
            <a:endParaRPr lang="en-US" dirty="0"/>
          </a:p>
        </p:txBody>
      </p:sp>
    </p:spTree>
    <p:extLst>
      <p:ext uri="{BB962C8B-B14F-4D97-AF65-F5344CB8AC3E}">
        <p14:creationId xmlns:p14="http://schemas.microsoft.com/office/powerpoint/2010/main" val="22165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87773D-8987-489A-A650-3D6F7D5C7C38}" type="datetime1">
              <a:rPr lang="en-US" smtClean="0"/>
              <a:t>11/8/2021</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58184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7E150C1-1D78-4D80-810D-E9E86F6E88AB}" type="datetime1">
              <a:rPr lang="en-US" smtClean="0"/>
              <a:t>11/8/2021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Sample Footer Text</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F3450C42-9A0B-4425-92C2-70FCF7C45734}" type="slidenum">
              <a:rPr lang="en-US" smtClean="0"/>
              <a:t>‹#›</a:t>
            </a:fld>
            <a:endParaRPr lang="en-US" dirty="0"/>
          </a:p>
        </p:txBody>
      </p:sp>
    </p:spTree>
    <p:extLst>
      <p:ext uri="{BB962C8B-B14F-4D97-AF65-F5344CB8AC3E}">
        <p14:creationId xmlns:p14="http://schemas.microsoft.com/office/powerpoint/2010/main" val="652012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E9CBD8-1588-4B6B-B74D-87480DDE94C0}" type="datetime1">
              <a:rPr lang="en-US" smtClean="0"/>
              <a:t>11/8/2021</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3033082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D794440-721C-4D75-BD4F-4CFB3D51CDCA}" type="datetime1">
              <a:rPr lang="en-US" smtClean="0"/>
              <a:t>11/8/2021</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27951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701A64-483B-4532-94FB-D8F90CB6DEE0}" type="datetime1">
              <a:rPr lang="en-US" smtClean="0"/>
              <a:t>11/8/2021</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51092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8FB39-20FB-4E2E-B861-45B709B9C3C5}" type="datetime1">
              <a:rPr lang="en-US" smtClean="0"/>
              <a:t>11/8/2021</a:t>
            </a:fld>
            <a:endParaRPr lang="en-US" dirty="0"/>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1794191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C48AC19-8BD6-476C-9770-8884373BCF00}" type="datetime1">
              <a:rPr lang="en-US" smtClean="0"/>
              <a:t>11/8/2021</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Sample Footer Text</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F3450C42-9A0B-4425-92C2-70FCF7C45734}" type="slidenum">
              <a:rPr lang="en-US" smtClean="0"/>
              <a:t>‹#›</a:t>
            </a:fld>
            <a:endParaRPr lang="en-US" dirty="0"/>
          </a:p>
        </p:txBody>
      </p:sp>
    </p:spTree>
    <p:extLst>
      <p:ext uri="{BB962C8B-B14F-4D97-AF65-F5344CB8AC3E}">
        <p14:creationId xmlns:p14="http://schemas.microsoft.com/office/powerpoint/2010/main" val="18025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F68C53-8AD1-4F09-9486-FB3406B99CFA}" type="datetime1">
              <a:rPr lang="en-US" smtClean="0"/>
              <a:t>11/8/2021</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169867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A543EDD-D0D2-447F-B24F-3717AF4B109D}" type="datetime1">
              <a:rPr lang="en-US" smtClean="0"/>
              <a:pPr/>
              <a:t>11/8/2021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F3450C42-9A0B-4425-92C2-70FCF7C45734}"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7447019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altonlab.uark.ed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0AD4D7-FCE9-4140-A955-CD845F77E6AB}"/>
              </a:ext>
            </a:extLst>
          </p:cNvPr>
          <p:cNvPicPr>
            <a:picLocks noChangeAspect="1"/>
          </p:cNvPicPr>
          <p:nvPr/>
        </p:nvPicPr>
        <p:blipFill rotWithShape="1">
          <a:blip r:embed="rId2"/>
          <a:srcRect t="16930" b="3565"/>
          <a:stretch/>
        </p:blipFill>
        <p:spPr>
          <a:xfrm>
            <a:off x="-1" y="10"/>
            <a:ext cx="12191999" cy="6857990"/>
          </a:xfrm>
          <a:prstGeom prst="rect">
            <a:avLst/>
          </a:prstGeom>
        </p:spPr>
      </p:pic>
      <p:sp>
        <p:nvSpPr>
          <p:cNvPr id="2" name="Title 1">
            <a:extLst>
              <a:ext uri="{FF2B5EF4-FFF2-40B4-BE49-F238E27FC236}">
                <a16:creationId xmlns:a16="http://schemas.microsoft.com/office/drawing/2014/main" id="{9FBE83EF-BDE3-4EB4-BE4D-AAEE3DFB7B8F}"/>
              </a:ext>
            </a:extLst>
          </p:cNvPr>
          <p:cNvSpPr>
            <a:spLocks noGrp="1"/>
          </p:cNvSpPr>
          <p:nvPr>
            <p:ph type="ctrTitle"/>
          </p:nvPr>
        </p:nvSpPr>
        <p:spPr>
          <a:xfrm>
            <a:off x="920988" y="1260909"/>
            <a:ext cx="3952428" cy="2822713"/>
          </a:xfrm>
        </p:spPr>
        <p:txBody>
          <a:bodyPr>
            <a:normAutofit/>
          </a:bodyPr>
          <a:lstStyle/>
          <a:p>
            <a:r>
              <a:rPr lang="en-US" sz="4800" dirty="0">
                <a:solidFill>
                  <a:schemeClr val="bg1"/>
                </a:solidFill>
              </a:rPr>
              <a:t>GOING TO EPIC SQL</a:t>
            </a:r>
            <a:r>
              <a:rPr lang="en-US" sz="4800" dirty="0"/>
              <a:t>	</a:t>
            </a:r>
          </a:p>
        </p:txBody>
      </p:sp>
      <p:sp>
        <p:nvSpPr>
          <p:cNvPr id="3" name="Subtitle 2">
            <a:extLst>
              <a:ext uri="{FF2B5EF4-FFF2-40B4-BE49-F238E27FC236}">
                <a16:creationId xmlns:a16="http://schemas.microsoft.com/office/drawing/2014/main" id="{BCCB1726-7855-4EEE-9048-20999E4C35EB}"/>
              </a:ext>
            </a:extLst>
          </p:cNvPr>
          <p:cNvSpPr>
            <a:spLocks noGrp="1"/>
          </p:cNvSpPr>
          <p:nvPr>
            <p:ph type="subTitle" idx="1"/>
          </p:nvPr>
        </p:nvSpPr>
        <p:spPr>
          <a:xfrm>
            <a:off x="1232032" y="4175698"/>
            <a:ext cx="3330341" cy="920783"/>
          </a:xfrm>
        </p:spPr>
        <p:txBody>
          <a:bodyPr>
            <a:normAutofit/>
          </a:bodyPr>
          <a:lstStyle/>
          <a:p>
            <a:r>
              <a:rPr lang="en-US" b="1" dirty="0">
                <a:solidFill>
                  <a:schemeClr val="bg1"/>
                </a:solidFill>
              </a:rPr>
              <a:t>Assignment working </a:t>
            </a:r>
            <a:r>
              <a:rPr lang="en-US" b="1" dirty="0" err="1">
                <a:solidFill>
                  <a:schemeClr val="bg1"/>
                </a:solidFill>
              </a:rPr>
              <a:t>packetPART</a:t>
            </a:r>
            <a:r>
              <a:rPr lang="en-US" b="1">
                <a:solidFill>
                  <a:schemeClr val="bg1"/>
                </a:solidFill>
              </a:rPr>
              <a:t> ONE</a:t>
            </a:r>
            <a:endParaRPr lang="en-US" b="1" dirty="0">
              <a:solidFill>
                <a:schemeClr val="bg1"/>
              </a:solidFill>
            </a:endParaRPr>
          </a:p>
        </p:txBody>
      </p:sp>
    </p:spTree>
    <p:extLst>
      <p:ext uri="{BB962C8B-B14F-4D97-AF65-F5344CB8AC3E}">
        <p14:creationId xmlns:p14="http://schemas.microsoft.com/office/powerpoint/2010/main" val="244212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Relationships and the CREATE TABLE  sequence.</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10</a:t>
            </a:fld>
            <a:endParaRPr kumimoji="0" lang="en-US"/>
          </a:p>
        </p:txBody>
      </p:sp>
      <p:sp>
        <p:nvSpPr>
          <p:cNvPr id="5" name="Content Placeholder 2"/>
          <p:cNvSpPr>
            <a:spLocks noGrp="1"/>
          </p:cNvSpPr>
          <p:nvPr>
            <p:ph idx="1"/>
          </p:nvPr>
        </p:nvSpPr>
        <p:spPr>
          <a:xfrm>
            <a:off x="484945" y="2287489"/>
            <a:ext cx="10443455" cy="2514600"/>
          </a:xfrm>
        </p:spPr>
        <p:txBody>
          <a:bodyPr>
            <a:normAutofit/>
          </a:bodyPr>
          <a:lstStyle/>
          <a:p>
            <a:r>
              <a:rPr lang="en-US" dirty="0"/>
              <a:t>A data model shows the sequence in which tables are created in the database.  </a:t>
            </a:r>
          </a:p>
          <a:p>
            <a:r>
              <a:rPr lang="en-US" dirty="0"/>
              <a:t>In a one-to-many relationship, the table on the “one” side is created first so that it already exists when the foreign key constraint is created in the “many” table.</a:t>
            </a:r>
          </a:p>
          <a:p>
            <a:r>
              <a:rPr lang="en-US" dirty="0"/>
              <a:t>The CREATE TABLE statements in the script are listed in the correct order.  Execute these SQL commands.</a:t>
            </a:r>
          </a:p>
          <a:p>
            <a:r>
              <a:rPr lang="en-US" dirty="0"/>
              <a:t>Click</a:t>
            </a:r>
          </a:p>
          <a:p>
            <a:endParaRPr lang="en-US" dirty="0"/>
          </a:p>
          <a:p>
            <a:endParaRPr lang="en-US" dirty="0"/>
          </a:p>
          <a:p>
            <a:endParaRPr lang="en-US" dirty="0"/>
          </a:p>
        </p:txBody>
      </p:sp>
      <p:sp>
        <p:nvSpPr>
          <p:cNvPr id="62" name="TextBox 61"/>
          <p:cNvSpPr txBox="1"/>
          <p:nvPr/>
        </p:nvSpPr>
        <p:spPr>
          <a:xfrm>
            <a:off x="2133600" y="4648201"/>
            <a:ext cx="3886200" cy="307777"/>
          </a:xfrm>
          <a:prstGeom prst="rect">
            <a:avLst/>
          </a:prstGeom>
          <a:noFill/>
        </p:spPr>
        <p:txBody>
          <a:bodyPr wrap="square" rtlCol="0">
            <a:spAutoFit/>
          </a:bodyPr>
          <a:lstStyle/>
          <a:p>
            <a:r>
              <a:rPr lang="en-US" sz="1400">
                <a:solidFill>
                  <a:schemeClr val="accent1">
                    <a:lumMod val="75000"/>
                  </a:schemeClr>
                </a:solidFill>
              </a:rPr>
              <a:t>TEAMS is created before STUDENTS.</a:t>
            </a:r>
          </a:p>
        </p:txBody>
      </p:sp>
      <p:sp>
        <p:nvSpPr>
          <p:cNvPr id="63" name="TextBox 62"/>
          <p:cNvSpPr txBox="1"/>
          <p:nvPr/>
        </p:nvSpPr>
        <p:spPr>
          <a:xfrm>
            <a:off x="2133600" y="5032178"/>
            <a:ext cx="3886200" cy="307777"/>
          </a:xfrm>
          <a:prstGeom prst="rect">
            <a:avLst/>
          </a:prstGeom>
          <a:noFill/>
        </p:spPr>
        <p:txBody>
          <a:bodyPr wrap="square" rtlCol="0">
            <a:spAutoFit/>
          </a:bodyPr>
          <a:lstStyle/>
          <a:p>
            <a:r>
              <a:rPr lang="en-US" sz="1400">
                <a:solidFill>
                  <a:schemeClr val="accent1">
                    <a:lumMod val="75000"/>
                  </a:schemeClr>
                </a:solidFill>
              </a:rPr>
              <a:t>STUDENTS is created before EVALUATIONS.</a:t>
            </a:r>
          </a:p>
        </p:txBody>
      </p:sp>
      <p:sp>
        <p:nvSpPr>
          <p:cNvPr id="64" name="TextBox 63"/>
          <p:cNvSpPr txBox="1"/>
          <p:nvPr/>
        </p:nvSpPr>
        <p:spPr>
          <a:xfrm>
            <a:off x="2133600" y="5561112"/>
            <a:ext cx="3886200" cy="523220"/>
          </a:xfrm>
          <a:prstGeom prst="rect">
            <a:avLst/>
          </a:prstGeom>
          <a:noFill/>
        </p:spPr>
        <p:txBody>
          <a:bodyPr wrap="square" rtlCol="0">
            <a:spAutoFit/>
          </a:bodyPr>
          <a:lstStyle/>
          <a:p>
            <a:r>
              <a:rPr lang="en-US" sz="1400" dirty="0">
                <a:solidFill>
                  <a:schemeClr val="accent1">
                    <a:lumMod val="75000"/>
                  </a:schemeClr>
                </a:solidFill>
              </a:rPr>
              <a:t>EVAL_ITEMS and EVALUATIONS are created before EVAL_ITEMS_SCORES.</a:t>
            </a:r>
          </a:p>
        </p:txBody>
      </p:sp>
      <p:sp>
        <p:nvSpPr>
          <p:cNvPr id="65" name="Rectangle 150"/>
          <p:cNvSpPr>
            <a:spLocks noChangeArrowheads="1"/>
          </p:cNvSpPr>
          <p:nvPr/>
        </p:nvSpPr>
        <p:spPr bwMode="auto">
          <a:xfrm>
            <a:off x="3886200" y="3962400"/>
            <a:ext cx="12192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TEAMS</a:t>
            </a:r>
            <a:endParaRPr lang="en-US" sz="1200" dirty="0">
              <a:latin typeface="Arial" charset="0"/>
            </a:endParaRPr>
          </a:p>
        </p:txBody>
      </p:sp>
      <p:sp>
        <p:nvSpPr>
          <p:cNvPr id="66" name="Rectangle 150"/>
          <p:cNvSpPr>
            <a:spLocks noChangeArrowheads="1"/>
          </p:cNvSpPr>
          <p:nvPr/>
        </p:nvSpPr>
        <p:spPr bwMode="auto">
          <a:xfrm>
            <a:off x="6019800" y="3962400"/>
            <a:ext cx="14478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STUDENTS</a:t>
            </a:r>
            <a:endParaRPr lang="en-US" sz="1200" dirty="0">
              <a:latin typeface="Arial" charset="0"/>
            </a:endParaRPr>
          </a:p>
        </p:txBody>
      </p:sp>
      <p:grpSp>
        <p:nvGrpSpPr>
          <p:cNvPr id="3" name="Group 66"/>
          <p:cNvGrpSpPr/>
          <p:nvPr/>
        </p:nvGrpSpPr>
        <p:grpSpPr>
          <a:xfrm rot="5400000">
            <a:off x="5943600" y="4953000"/>
            <a:ext cx="914400" cy="152400"/>
            <a:chOff x="5105400" y="5562600"/>
            <a:chExt cx="914400" cy="152400"/>
          </a:xfrm>
        </p:grpSpPr>
        <p:cxnSp>
          <p:nvCxnSpPr>
            <p:cNvPr id="68" name="Straight Connector 67"/>
            <p:cNvCxnSpPr/>
            <p:nvPr/>
          </p:nvCxnSpPr>
          <p:spPr>
            <a:xfrm>
              <a:off x="5257800" y="56388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156"/>
            <p:cNvSpPr>
              <a:spLocks noChangeArrowheads="1"/>
            </p:cNvSpPr>
            <p:nvPr/>
          </p:nvSpPr>
          <p:spPr bwMode="auto">
            <a:xfrm>
              <a:off x="5715000" y="55626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70" name="Line 157"/>
            <p:cNvSpPr>
              <a:spLocks noChangeShapeType="1"/>
            </p:cNvSpPr>
            <p:nvPr/>
          </p:nvSpPr>
          <p:spPr bwMode="auto">
            <a:xfrm>
              <a:off x="5867400" y="5638800"/>
              <a:ext cx="152400" cy="0"/>
            </a:xfrm>
            <a:prstGeom prst="line">
              <a:avLst/>
            </a:prstGeom>
            <a:noFill/>
            <a:ln w="9525">
              <a:solidFill>
                <a:schemeClr val="tx1"/>
              </a:solidFill>
              <a:round/>
              <a:headEnd/>
              <a:tailEnd/>
            </a:ln>
            <a:effectLst/>
          </p:spPr>
          <p:txBody>
            <a:bodyPr wrap="none" anchor="ctr"/>
            <a:lstStyle/>
            <a:p>
              <a:endParaRPr lang="en-US" dirty="0"/>
            </a:p>
          </p:txBody>
        </p:sp>
        <p:sp>
          <p:nvSpPr>
            <p:cNvPr id="71" name="Line 158"/>
            <p:cNvSpPr>
              <a:spLocks noChangeShapeType="1"/>
            </p:cNvSpPr>
            <p:nvPr/>
          </p:nvSpPr>
          <p:spPr bwMode="auto">
            <a:xfrm>
              <a:off x="5867400" y="56388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72" name="Line 159"/>
            <p:cNvSpPr>
              <a:spLocks noChangeShapeType="1"/>
            </p:cNvSpPr>
            <p:nvPr/>
          </p:nvSpPr>
          <p:spPr bwMode="auto">
            <a:xfrm flipV="1">
              <a:off x="5867400" y="55626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73" name="Line 192"/>
            <p:cNvSpPr>
              <a:spLocks noChangeShapeType="1"/>
            </p:cNvSpPr>
            <p:nvPr/>
          </p:nvSpPr>
          <p:spPr bwMode="auto">
            <a:xfrm>
              <a:off x="52578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74" name="Line 193"/>
            <p:cNvSpPr>
              <a:spLocks noChangeShapeType="1"/>
            </p:cNvSpPr>
            <p:nvPr/>
          </p:nvSpPr>
          <p:spPr bwMode="auto">
            <a:xfrm>
              <a:off x="51816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75" name="Line 194"/>
            <p:cNvSpPr>
              <a:spLocks noChangeShapeType="1"/>
            </p:cNvSpPr>
            <p:nvPr/>
          </p:nvSpPr>
          <p:spPr bwMode="auto">
            <a:xfrm>
              <a:off x="5105400" y="5638800"/>
              <a:ext cx="152400" cy="0"/>
            </a:xfrm>
            <a:prstGeom prst="line">
              <a:avLst/>
            </a:prstGeom>
            <a:noFill/>
            <a:ln w="9525">
              <a:solidFill>
                <a:schemeClr val="tx1"/>
              </a:solidFill>
              <a:round/>
              <a:headEnd/>
              <a:tailEnd/>
            </a:ln>
            <a:effectLst/>
          </p:spPr>
          <p:txBody>
            <a:bodyPr wrap="none" anchor="ctr"/>
            <a:lstStyle/>
            <a:p>
              <a:endParaRPr lang="en-US" dirty="0"/>
            </a:p>
          </p:txBody>
        </p:sp>
      </p:grpSp>
      <p:sp>
        <p:nvSpPr>
          <p:cNvPr id="76" name="Rectangle 150"/>
          <p:cNvSpPr>
            <a:spLocks noChangeArrowheads="1"/>
          </p:cNvSpPr>
          <p:nvPr/>
        </p:nvSpPr>
        <p:spPr bwMode="auto">
          <a:xfrm>
            <a:off x="6019800" y="5486400"/>
            <a:ext cx="14478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EVALUATIONS</a:t>
            </a:r>
            <a:endParaRPr lang="en-US" sz="1200" dirty="0">
              <a:latin typeface="Arial" charset="0"/>
            </a:endParaRPr>
          </a:p>
        </p:txBody>
      </p:sp>
      <p:cxnSp>
        <p:nvCxnSpPr>
          <p:cNvPr id="77" name="Straight Connector 76"/>
          <p:cNvCxnSpPr>
            <a:stCxn id="111" idx="6"/>
          </p:cNvCxnSpPr>
          <p:nvPr/>
        </p:nvCxnSpPr>
        <p:spPr>
          <a:xfrm>
            <a:off x="5410200" y="42672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156"/>
          <p:cNvSpPr>
            <a:spLocks noChangeArrowheads="1"/>
          </p:cNvSpPr>
          <p:nvPr/>
        </p:nvSpPr>
        <p:spPr bwMode="auto">
          <a:xfrm>
            <a:off x="5715000" y="41910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79" name="Line 157"/>
          <p:cNvSpPr>
            <a:spLocks noChangeShapeType="1"/>
          </p:cNvSpPr>
          <p:nvPr/>
        </p:nvSpPr>
        <p:spPr bwMode="auto">
          <a:xfrm>
            <a:off x="5867400" y="4267200"/>
            <a:ext cx="152400" cy="0"/>
          </a:xfrm>
          <a:prstGeom prst="line">
            <a:avLst/>
          </a:prstGeom>
          <a:noFill/>
          <a:ln w="9525">
            <a:solidFill>
              <a:schemeClr val="tx1"/>
            </a:solidFill>
            <a:round/>
            <a:headEnd/>
            <a:tailEnd/>
          </a:ln>
          <a:effectLst/>
        </p:spPr>
        <p:txBody>
          <a:bodyPr wrap="none" anchor="ctr"/>
          <a:lstStyle/>
          <a:p>
            <a:endParaRPr lang="en-US" dirty="0"/>
          </a:p>
        </p:txBody>
      </p:sp>
      <p:sp>
        <p:nvSpPr>
          <p:cNvPr id="80" name="Line 158"/>
          <p:cNvSpPr>
            <a:spLocks noChangeShapeType="1"/>
          </p:cNvSpPr>
          <p:nvPr/>
        </p:nvSpPr>
        <p:spPr bwMode="auto">
          <a:xfrm>
            <a:off x="5867400" y="42672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81" name="Line 159"/>
          <p:cNvSpPr>
            <a:spLocks noChangeShapeType="1"/>
          </p:cNvSpPr>
          <p:nvPr/>
        </p:nvSpPr>
        <p:spPr bwMode="auto">
          <a:xfrm flipV="1">
            <a:off x="5867400" y="41910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82" name="Line 193"/>
          <p:cNvSpPr>
            <a:spLocks noChangeShapeType="1"/>
          </p:cNvSpPr>
          <p:nvPr/>
        </p:nvSpPr>
        <p:spPr bwMode="auto">
          <a:xfrm>
            <a:off x="5181600" y="4191000"/>
            <a:ext cx="0" cy="152400"/>
          </a:xfrm>
          <a:prstGeom prst="line">
            <a:avLst/>
          </a:prstGeom>
          <a:noFill/>
          <a:ln w="9525">
            <a:solidFill>
              <a:schemeClr val="tx1"/>
            </a:solidFill>
            <a:round/>
            <a:headEnd/>
            <a:tailEnd/>
          </a:ln>
          <a:effectLst/>
        </p:spPr>
        <p:txBody>
          <a:bodyPr wrap="none" anchor="ctr"/>
          <a:lstStyle/>
          <a:p>
            <a:endParaRPr lang="en-US" dirty="0"/>
          </a:p>
        </p:txBody>
      </p:sp>
      <p:sp>
        <p:nvSpPr>
          <p:cNvPr id="83" name="Line 194"/>
          <p:cNvSpPr>
            <a:spLocks noChangeShapeType="1"/>
          </p:cNvSpPr>
          <p:nvPr/>
        </p:nvSpPr>
        <p:spPr bwMode="auto">
          <a:xfrm>
            <a:off x="5105400" y="4267200"/>
            <a:ext cx="152400" cy="0"/>
          </a:xfrm>
          <a:prstGeom prst="line">
            <a:avLst/>
          </a:prstGeom>
          <a:noFill/>
          <a:ln w="9525">
            <a:solidFill>
              <a:schemeClr val="tx1"/>
            </a:solidFill>
            <a:round/>
            <a:headEnd/>
            <a:tailEnd/>
          </a:ln>
          <a:effectLst/>
        </p:spPr>
        <p:txBody>
          <a:bodyPr wrap="none" anchor="ctr"/>
          <a:lstStyle/>
          <a:p>
            <a:endParaRPr lang="en-US" dirty="0"/>
          </a:p>
        </p:txBody>
      </p:sp>
      <p:grpSp>
        <p:nvGrpSpPr>
          <p:cNvPr id="4" name="Group 83"/>
          <p:cNvGrpSpPr/>
          <p:nvPr/>
        </p:nvGrpSpPr>
        <p:grpSpPr>
          <a:xfrm rot="5400000">
            <a:off x="6629400" y="4953000"/>
            <a:ext cx="914400" cy="152400"/>
            <a:chOff x="5105400" y="5562600"/>
            <a:chExt cx="914400" cy="152400"/>
          </a:xfrm>
        </p:grpSpPr>
        <p:cxnSp>
          <p:nvCxnSpPr>
            <p:cNvPr id="85" name="Straight Connector 84"/>
            <p:cNvCxnSpPr/>
            <p:nvPr/>
          </p:nvCxnSpPr>
          <p:spPr>
            <a:xfrm>
              <a:off x="5257800" y="56388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156"/>
            <p:cNvSpPr>
              <a:spLocks noChangeArrowheads="1"/>
            </p:cNvSpPr>
            <p:nvPr/>
          </p:nvSpPr>
          <p:spPr bwMode="auto">
            <a:xfrm>
              <a:off x="5715000" y="55626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87" name="Line 157"/>
            <p:cNvSpPr>
              <a:spLocks noChangeShapeType="1"/>
            </p:cNvSpPr>
            <p:nvPr/>
          </p:nvSpPr>
          <p:spPr bwMode="auto">
            <a:xfrm>
              <a:off x="5867400" y="5638800"/>
              <a:ext cx="152400" cy="0"/>
            </a:xfrm>
            <a:prstGeom prst="line">
              <a:avLst/>
            </a:prstGeom>
            <a:noFill/>
            <a:ln w="9525">
              <a:solidFill>
                <a:schemeClr val="tx1"/>
              </a:solidFill>
              <a:round/>
              <a:headEnd/>
              <a:tailEnd/>
            </a:ln>
            <a:effectLst/>
          </p:spPr>
          <p:txBody>
            <a:bodyPr wrap="none" anchor="ctr"/>
            <a:lstStyle/>
            <a:p>
              <a:endParaRPr lang="en-US" dirty="0"/>
            </a:p>
          </p:txBody>
        </p:sp>
        <p:sp>
          <p:nvSpPr>
            <p:cNvPr id="88" name="Line 158"/>
            <p:cNvSpPr>
              <a:spLocks noChangeShapeType="1"/>
            </p:cNvSpPr>
            <p:nvPr/>
          </p:nvSpPr>
          <p:spPr bwMode="auto">
            <a:xfrm>
              <a:off x="5867400" y="56388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89" name="Line 159"/>
            <p:cNvSpPr>
              <a:spLocks noChangeShapeType="1"/>
            </p:cNvSpPr>
            <p:nvPr/>
          </p:nvSpPr>
          <p:spPr bwMode="auto">
            <a:xfrm flipV="1">
              <a:off x="5867400" y="55626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90" name="Line 192"/>
            <p:cNvSpPr>
              <a:spLocks noChangeShapeType="1"/>
            </p:cNvSpPr>
            <p:nvPr/>
          </p:nvSpPr>
          <p:spPr bwMode="auto">
            <a:xfrm>
              <a:off x="52578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91" name="Line 193"/>
            <p:cNvSpPr>
              <a:spLocks noChangeShapeType="1"/>
            </p:cNvSpPr>
            <p:nvPr/>
          </p:nvSpPr>
          <p:spPr bwMode="auto">
            <a:xfrm>
              <a:off x="5181600" y="5562600"/>
              <a:ext cx="0" cy="152400"/>
            </a:xfrm>
            <a:prstGeom prst="line">
              <a:avLst/>
            </a:prstGeom>
            <a:noFill/>
            <a:ln w="9525">
              <a:solidFill>
                <a:schemeClr val="tx1"/>
              </a:solidFill>
              <a:round/>
              <a:headEnd/>
              <a:tailEnd/>
            </a:ln>
            <a:effectLst/>
          </p:spPr>
          <p:txBody>
            <a:bodyPr wrap="none" anchor="ctr"/>
            <a:lstStyle/>
            <a:p>
              <a:endParaRPr lang="en-US" dirty="0"/>
            </a:p>
          </p:txBody>
        </p:sp>
        <p:sp>
          <p:nvSpPr>
            <p:cNvPr id="92" name="Line 194"/>
            <p:cNvSpPr>
              <a:spLocks noChangeShapeType="1"/>
            </p:cNvSpPr>
            <p:nvPr/>
          </p:nvSpPr>
          <p:spPr bwMode="auto">
            <a:xfrm>
              <a:off x="5105400" y="5638800"/>
              <a:ext cx="152400" cy="0"/>
            </a:xfrm>
            <a:prstGeom prst="line">
              <a:avLst/>
            </a:prstGeom>
            <a:noFill/>
            <a:ln w="9525">
              <a:solidFill>
                <a:schemeClr val="tx1"/>
              </a:solidFill>
              <a:round/>
              <a:headEnd/>
              <a:tailEnd/>
            </a:ln>
            <a:effectLst/>
          </p:spPr>
          <p:txBody>
            <a:bodyPr wrap="none" anchor="ctr"/>
            <a:lstStyle/>
            <a:p>
              <a:endParaRPr lang="en-US" dirty="0"/>
            </a:p>
          </p:txBody>
        </p:sp>
      </p:grpSp>
      <p:sp>
        <p:nvSpPr>
          <p:cNvPr id="93" name="Rectangle 150"/>
          <p:cNvSpPr>
            <a:spLocks noChangeArrowheads="1"/>
          </p:cNvSpPr>
          <p:nvPr/>
        </p:nvSpPr>
        <p:spPr bwMode="auto">
          <a:xfrm>
            <a:off x="8382000" y="5486400"/>
            <a:ext cx="18288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EVAL_ITEMS_SCORES</a:t>
            </a:r>
            <a:endParaRPr lang="en-US" sz="1200" dirty="0">
              <a:latin typeface="Arial" charset="0"/>
            </a:endParaRPr>
          </a:p>
        </p:txBody>
      </p:sp>
      <p:sp>
        <p:nvSpPr>
          <p:cNvPr id="94" name="Rectangle 150"/>
          <p:cNvSpPr>
            <a:spLocks noChangeArrowheads="1"/>
          </p:cNvSpPr>
          <p:nvPr/>
        </p:nvSpPr>
        <p:spPr bwMode="auto">
          <a:xfrm>
            <a:off x="8534400" y="3962400"/>
            <a:ext cx="1524000" cy="609600"/>
          </a:xfrm>
          <a:prstGeom prst="rect">
            <a:avLst/>
          </a:prstGeom>
          <a:noFill/>
          <a:ln w="9525">
            <a:solidFill>
              <a:schemeClr val="tx1"/>
            </a:solidFill>
            <a:miter lim="800000"/>
            <a:headEnd/>
            <a:tailEnd/>
          </a:ln>
          <a:effectLst/>
        </p:spPr>
        <p:txBody>
          <a:bodyPr wrap="none" anchor="ctr"/>
          <a:lstStyle/>
          <a:p>
            <a:pPr algn="ctr"/>
            <a:r>
              <a:rPr lang="en-US" sz="1200">
                <a:latin typeface="Arial" charset="0"/>
              </a:rPr>
              <a:t>EVAL_ITEMS</a:t>
            </a:r>
            <a:endParaRPr lang="en-US" sz="1200" dirty="0">
              <a:latin typeface="Arial" charset="0"/>
            </a:endParaRPr>
          </a:p>
        </p:txBody>
      </p:sp>
      <p:cxnSp>
        <p:nvCxnSpPr>
          <p:cNvPr id="95" name="Straight Connector 94"/>
          <p:cNvCxnSpPr>
            <a:stCxn id="101" idx="0"/>
          </p:cNvCxnSpPr>
          <p:nvPr/>
        </p:nvCxnSpPr>
        <p:spPr>
          <a:xfrm rot="10800000" flipV="1">
            <a:off x="9296400" y="45720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156"/>
          <p:cNvSpPr>
            <a:spLocks noChangeArrowheads="1"/>
          </p:cNvSpPr>
          <p:nvPr/>
        </p:nvSpPr>
        <p:spPr bwMode="auto">
          <a:xfrm rot="5400000">
            <a:off x="9220200" y="51816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97" name="Line 157"/>
          <p:cNvSpPr>
            <a:spLocks noChangeShapeType="1"/>
          </p:cNvSpPr>
          <p:nvPr/>
        </p:nvSpPr>
        <p:spPr bwMode="auto">
          <a:xfrm rot="5400000">
            <a:off x="9220200" y="5410200"/>
            <a:ext cx="152400" cy="0"/>
          </a:xfrm>
          <a:prstGeom prst="line">
            <a:avLst/>
          </a:prstGeom>
          <a:noFill/>
          <a:ln w="9525">
            <a:solidFill>
              <a:schemeClr val="tx1"/>
            </a:solidFill>
            <a:round/>
            <a:headEnd/>
            <a:tailEnd/>
          </a:ln>
          <a:effectLst/>
        </p:spPr>
        <p:txBody>
          <a:bodyPr wrap="none" anchor="ctr"/>
          <a:lstStyle/>
          <a:p>
            <a:endParaRPr lang="en-US" dirty="0"/>
          </a:p>
        </p:txBody>
      </p:sp>
      <p:sp>
        <p:nvSpPr>
          <p:cNvPr id="98" name="Line 158"/>
          <p:cNvSpPr>
            <a:spLocks noChangeShapeType="1"/>
          </p:cNvSpPr>
          <p:nvPr/>
        </p:nvSpPr>
        <p:spPr bwMode="auto">
          <a:xfrm rot="5400000">
            <a:off x="9182100" y="53721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99" name="Line 159"/>
          <p:cNvSpPr>
            <a:spLocks noChangeShapeType="1"/>
          </p:cNvSpPr>
          <p:nvPr/>
        </p:nvSpPr>
        <p:spPr bwMode="auto">
          <a:xfrm rot="5400000" flipV="1">
            <a:off x="9258300" y="53721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00" name="Line 193"/>
          <p:cNvSpPr>
            <a:spLocks noChangeShapeType="1"/>
          </p:cNvSpPr>
          <p:nvPr/>
        </p:nvSpPr>
        <p:spPr bwMode="auto">
          <a:xfrm rot="5400000">
            <a:off x="9296400" y="45720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01" name="Line 194"/>
          <p:cNvSpPr>
            <a:spLocks noChangeShapeType="1"/>
          </p:cNvSpPr>
          <p:nvPr/>
        </p:nvSpPr>
        <p:spPr bwMode="auto">
          <a:xfrm rot="5400000">
            <a:off x="9220200" y="4648200"/>
            <a:ext cx="152400" cy="0"/>
          </a:xfrm>
          <a:prstGeom prst="line">
            <a:avLst/>
          </a:prstGeom>
          <a:noFill/>
          <a:ln w="9525">
            <a:solidFill>
              <a:schemeClr val="tx1"/>
            </a:solidFill>
            <a:round/>
            <a:headEnd/>
            <a:tailEnd/>
          </a:ln>
          <a:effectLst/>
        </p:spPr>
        <p:txBody>
          <a:bodyPr wrap="none" anchor="ctr"/>
          <a:lstStyle/>
          <a:p>
            <a:endParaRPr lang="en-US" dirty="0"/>
          </a:p>
        </p:txBody>
      </p:sp>
      <p:grpSp>
        <p:nvGrpSpPr>
          <p:cNvPr id="7" name="Group 101"/>
          <p:cNvGrpSpPr/>
          <p:nvPr/>
        </p:nvGrpSpPr>
        <p:grpSpPr>
          <a:xfrm>
            <a:off x="7467600" y="5715000"/>
            <a:ext cx="914400" cy="152400"/>
            <a:chOff x="2209800" y="4267200"/>
            <a:chExt cx="914400" cy="152400"/>
          </a:xfrm>
        </p:grpSpPr>
        <p:cxnSp>
          <p:nvCxnSpPr>
            <p:cNvPr id="103" name="Straight Connector 102"/>
            <p:cNvCxnSpPr/>
            <p:nvPr/>
          </p:nvCxnSpPr>
          <p:spPr>
            <a:xfrm>
              <a:off x="2362200" y="43434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Oval 156"/>
            <p:cNvSpPr>
              <a:spLocks noChangeArrowheads="1"/>
            </p:cNvSpPr>
            <p:nvPr/>
          </p:nvSpPr>
          <p:spPr bwMode="auto">
            <a:xfrm>
              <a:off x="2819400" y="4267200"/>
              <a:ext cx="152400" cy="152400"/>
            </a:xfrm>
            <a:prstGeom prst="ellipse">
              <a:avLst/>
            </a:prstGeom>
            <a:noFill/>
            <a:ln w="9525">
              <a:solidFill>
                <a:schemeClr val="tx1"/>
              </a:solidFill>
              <a:round/>
              <a:headEnd/>
              <a:tailEnd/>
            </a:ln>
            <a:effectLst/>
          </p:spPr>
          <p:txBody>
            <a:bodyPr wrap="none" anchor="ctr"/>
            <a:lstStyle/>
            <a:p>
              <a:endParaRPr lang="en-US" dirty="0"/>
            </a:p>
          </p:txBody>
        </p:sp>
        <p:sp>
          <p:nvSpPr>
            <p:cNvPr id="105" name="Line 157"/>
            <p:cNvSpPr>
              <a:spLocks noChangeShapeType="1"/>
            </p:cNvSpPr>
            <p:nvPr/>
          </p:nvSpPr>
          <p:spPr bwMode="auto">
            <a:xfrm>
              <a:off x="2971800" y="4343400"/>
              <a:ext cx="152400" cy="0"/>
            </a:xfrm>
            <a:prstGeom prst="line">
              <a:avLst/>
            </a:prstGeom>
            <a:noFill/>
            <a:ln w="9525">
              <a:solidFill>
                <a:schemeClr val="tx1"/>
              </a:solidFill>
              <a:round/>
              <a:headEnd/>
              <a:tailEnd/>
            </a:ln>
            <a:effectLst/>
          </p:spPr>
          <p:txBody>
            <a:bodyPr wrap="none" anchor="ctr"/>
            <a:lstStyle/>
            <a:p>
              <a:endParaRPr lang="en-US" dirty="0"/>
            </a:p>
          </p:txBody>
        </p:sp>
        <p:sp>
          <p:nvSpPr>
            <p:cNvPr id="106" name="Line 158"/>
            <p:cNvSpPr>
              <a:spLocks noChangeShapeType="1"/>
            </p:cNvSpPr>
            <p:nvPr/>
          </p:nvSpPr>
          <p:spPr bwMode="auto">
            <a:xfrm>
              <a:off x="2971800" y="43434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07" name="Line 159"/>
            <p:cNvSpPr>
              <a:spLocks noChangeShapeType="1"/>
            </p:cNvSpPr>
            <p:nvPr/>
          </p:nvSpPr>
          <p:spPr bwMode="auto">
            <a:xfrm flipV="1">
              <a:off x="2971800" y="4267200"/>
              <a:ext cx="152400" cy="76200"/>
            </a:xfrm>
            <a:prstGeom prst="line">
              <a:avLst/>
            </a:prstGeom>
            <a:noFill/>
            <a:ln w="9525">
              <a:solidFill>
                <a:schemeClr val="tx1"/>
              </a:solidFill>
              <a:round/>
              <a:headEnd/>
              <a:tailEnd/>
            </a:ln>
            <a:effectLst/>
          </p:spPr>
          <p:txBody>
            <a:bodyPr wrap="none" anchor="ctr"/>
            <a:lstStyle/>
            <a:p>
              <a:endParaRPr lang="en-US" dirty="0"/>
            </a:p>
          </p:txBody>
        </p:sp>
        <p:sp>
          <p:nvSpPr>
            <p:cNvPr id="108" name="Line 192"/>
            <p:cNvSpPr>
              <a:spLocks noChangeShapeType="1"/>
            </p:cNvSpPr>
            <p:nvPr/>
          </p:nvSpPr>
          <p:spPr bwMode="auto">
            <a:xfrm>
              <a:off x="2362200" y="4267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09" name="Line 193"/>
            <p:cNvSpPr>
              <a:spLocks noChangeShapeType="1"/>
            </p:cNvSpPr>
            <p:nvPr/>
          </p:nvSpPr>
          <p:spPr bwMode="auto">
            <a:xfrm>
              <a:off x="2286000" y="4267200"/>
              <a:ext cx="0" cy="152400"/>
            </a:xfrm>
            <a:prstGeom prst="line">
              <a:avLst/>
            </a:prstGeom>
            <a:noFill/>
            <a:ln w="9525">
              <a:solidFill>
                <a:schemeClr val="tx1"/>
              </a:solidFill>
              <a:round/>
              <a:headEnd/>
              <a:tailEnd/>
            </a:ln>
            <a:effectLst/>
          </p:spPr>
          <p:txBody>
            <a:bodyPr wrap="none" anchor="ctr"/>
            <a:lstStyle/>
            <a:p>
              <a:endParaRPr lang="en-US" dirty="0"/>
            </a:p>
          </p:txBody>
        </p:sp>
        <p:sp>
          <p:nvSpPr>
            <p:cNvPr id="110" name="Line 194"/>
            <p:cNvSpPr>
              <a:spLocks noChangeShapeType="1"/>
            </p:cNvSpPr>
            <p:nvPr/>
          </p:nvSpPr>
          <p:spPr bwMode="auto">
            <a:xfrm>
              <a:off x="2209800" y="4343400"/>
              <a:ext cx="152400" cy="0"/>
            </a:xfrm>
            <a:prstGeom prst="line">
              <a:avLst/>
            </a:prstGeom>
            <a:noFill/>
            <a:ln w="9525">
              <a:solidFill>
                <a:schemeClr val="tx1"/>
              </a:solidFill>
              <a:round/>
              <a:headEnd/>
              <a:tailEnd/>
            </a:ln>
            <a:effectLst/>
          </p:spPr>
          <p:txBody>
            <a:bodyPr wrap="none" anchor="ctr"/>
            <a:lstStyle/>
            <a:p>
              <a:endParaRPr lang="en-US" dirty="0"/>
            </a:p>
          </p:txBody>
        </p:sp>
      </p:grpSp>
      <p:sp>
        <p:nvSpPr>
          <p:cNvPr id="111" name="Oval 156"/>
          <p:cNvSpPr>
            <a:spLocks noChangeArrowheads="1"/>
          </p:cNvSpPr>
          <p:nvPr/>
        </p:nvSpPr>
        <p:spPr bwMode="auto">
          <a:xfrm>
            <a:off x="5257800" y="4191000"/>
            <a:ext cx="152400" cy="152400"/>
          </a:xfrm>
          <a:prstGeom prst="ellipse">
            <a:avLst/>
          </a:prstGeom>
          <a:noFill/>
          <a:ln w="9525">
            <a:solidFill>
              <a:schemeClr val="tx1"/>
            </a:solidFill>
            <a:round/>
            <a:headEnd/>
            <a:tailEnd/>
          </a:ln>
          <a:effectLst/>
        </p:spPr>
        <p:txBody>
          <a:bodyPr wrap="none" anchor="ctr"/>
          <a:lstStyle/>
          <a:p>
            <a:endParaRPr lang="en-US" dirty="0"/>
          </a:p>
        </p:txBody>
      </p:sp>
      <p:pic>
        <p:nvPicPr>
          <p:cNvPr id="61" name="Picture 60" descr="MSSMS_Execute_bttn.jpg"/>
          <p:cNvPicPr>
            <a:picLocks noChangeAspect="1"/>
          </p:cNvPicPr>
          <p:nvPr/>
        </p:nvPicPr>
        <p:blipFill>
          <a:blip r:embed="rId3" cstate="print"/>
          <a:stretch>
            <a:fillRect/>
          </a:stretch>
        </p:blipFill>
        <p:spPr>
          <a:xfrm>
            <a:off x="1800225" y="3824287"/>
            <a:ext cx="666750" cy="276225"/>
          </a:xfrm>
          <a:prstGeom prst="rect">
            <a:avLst/>
          </a:prstGeom>
        </p:spPr>
      </p:pic>
      <p:sp>
        <p:nvSpPr>
          <p:cNvPr id="57" name="Line 193"/>
          <p:cNvSpPr>
            <a:spLocks noChangeShapeType="1"/>
          </p:cNvSpPr>
          <p:nvPr/>
        </p:nvSpPr>
        <p:spPr bwMode="auto">
          <a:xfrm rot="5400000">
            <a:off x="9296400" y="4648200"/>
            <a:ext cx="0" cy="152400"/>
          </a:xfrm>
          <a:prstGeom prst="line">
            <a:avLst/>
          </a:prstGeom>
          <a:noFill/>
          <a:ln w="9525">
            <a:solidFill>
              <a:schemeClr val="tx1"/>
            </a:solidFill>
            <a:round/>
            <a:headEnd/>
            <a:tailEnd/>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blinds(horizontal)">
                                      <p:cBhvr>
                                        <p:cTn id="2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7A7C4-655B-4081-B132-B3A44D150577}"/>
              </a:ext>
            </a:extLst>
          </p:cNvPr>
          <p:cNvSpPr>
            <a:spLocks noGrp="1"/>
          </p:cNvSpPr>
          <p:nvPr>
            <p:ph type="title"/>
          </p:nvPr>
        </p:nvSpPr>
        <p:spPr/>
        <p:txBody>
          <a:bodyPr/>
          <a:lstStyle/>
          <a:p>
            <a:r>
              <a:rPr lang="en-US" dirty="0"/>
              <a:t>CREATE TABLE CODE</a:t>
            </a:r>
          </a:p>
        </p:txBody>
      </p:sp>
      <p:pic>
        <p:nvPicPr>
          <p:cNvPr id="4" name="Content Placeholder 3">
            <a:extLst>
              <a:ext uri="{FF2B5EF4-FFF2-40B4-BE49-F238E27FC236}">
                <a16:creationId xmlns:a16="http://schemas.microsoft.com/office/drawing/2014/main" id="{BB98253B-C148-4E3D-B40F-92C9E92552DE}"/>
              </a:ext>
            </a:extLst>
          </p:cNvPr>
          <p:cNvPicPr>
            <a:picLocks noGrp="1" noChangeAspect="1"/>
          </p:cNvPicPr>
          <p:nvPr>
            <p:ph idx="1"/>
          </p:nvPr>
        </p:nvPicPr>
        <p:blipFill>
          <a:blip r:embed="rId2"/>
          <a:stretch>
            <a:fillRect/>
          </a:stretch>
        </p:blipFill>
        <p:spPr>
          <a:xfrm>
            <a:off x="723900" y="2229644"/>
            <a:ext cx="10744200" cy="3581400"/>
          </a:xfrm>
          <a:prstGeom prst="rect">
            <a:avLst/>
          </a:prstGeom>
        </p:spPr>
      </p:pic>
    </p:spTree>
    <p:extLst>
      <p:ext uri="{BB962C8B-B14F-4D97-AF65-F5344CB8AC3E}">
        <p14:creationId xmlns:p14="http://schemas.microsoft.com/office/powerpoint/2010/main" val="425417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0B16-F8B6-47C9-A372-F9FE4B6F778C}"/>
              </a:ext>
            </a:extLst>
          </p:cNvPr>
          <p:cNvSpPr>
            <a:spLocks noGrp="1"/>
          </p:cNvSpPr>
          <p:nvPr>
            <p:ph type="title"/>
          </p:nvPr>
        </p:nvSpPr>
        <p:spPr/>
        <p:txBody>
          <a:bodyPr/>
          <a:lstStyle/>
          <a:p>
            <a:r>
              <a:rPr lang="en-US" dirty="0"/>
              <a:t>ADDING PRIMARY AND FOREIGN KEY CONSTRAINT [CODE]</a:t>
            </a:r>
          </a:p>
        </p:txBody>
      </p:sp>
      <p:pic>
        <p:nvPicPr>
          <p:cNvPr id="4" name="Content Placeholder 3">
            <a:extLst>
              <a:ext uri="{FF2B5EF4-FFF2-40B4-BE49-F238E27FC236}">
                <a16:creationId xmlns:a16="http://schemas.microsoft.com/office/drawing/2014/main" id="{9F4AECF9-F4E7-4AB0-811D-1E3C9683F10B}"/>
              </a:ext>
            </a:extLst>
          </p:cNvPr>
          <p:cNvPicPr>
            <a:picLocks noGrp="1" noChangeAspect="1"/>
          </p:cNvPicPr>
          <p:nvPr>
            <p:ph idx="1"/>
          </p:nvPr>
        </p:nvPicPr>
        <p:blipFill>
          <a:blip r:embed="rId2"/>
          <a:stretch>
            <a:fillRect/>
          </a:stretch>
        </p:blipFill>
        <p:spPr>
          <a:xfrm>
            <a:off x="580858" y="2254624"/>
            <a:ext cx="11029950" cy="2887421"/>
          </a:xfrm>
          <a:prstGeom prst="rect">
            <a:avLst/>
          </a:prstGeom>
        </p:spPr>
      </p:pic>
    </p:spTree>
    <p:extLst>
      <p:ext uri="{BB962C8B-B14F-4D97-AF65-F5344CB8AC3E}">
        <p14:creationId xmlns:p14="http://schemas.microsoft.com/office/powerpoint/2010/main" val="193470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6377A-5B2B-477C-A921-420C5211D8A7}"/>
              </a:ext>
            </a:extLst>
          </p:cNvPr>
          <p:cNvSpPr>
            <a:spLocks noGrp="1"/>
          </p:cNvSpPr>
          <p:nvPr>
            <p:ph type="title"/>
          </p:nvPr>
        </p:nvSpPr>
        <p:spPr/>
        <p:txBody>
          <a:bodyPr/>
          <a:lstStyle/>
          <a:p>
            <a:r>
              <a:rPr lang="en-US" dirty="0"/>
              <a:t>Creating and AUTOID FIELD</a:t>
            </a:r>
          </a:p>
        </p:txBody>
      </p:sp>
      <p:sp>
        <p:nvSpPr>
          <p:cNvPr id="3" name="Content Placeholder 2">
            <a:extLst>
              <a:ext uri="{FF2B5EF4-FFF2-40B4-BE49-F238E27FC236}">
                <a16:creationId xmlns:a16="http://schemas.microsoft.com/office/drawing/2014/main" id="{BDB12E4A-F442-41AF-ADDD-DB1331E67AC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A38D4F5-1FBF-43F0-A03E-72A9D78034B1}"/>
              </a:ext>
            </a:extLst>
          </p:cNvPr>
          <p:cNvPicPr>
            <a:picLocks noChangeAspect="1"/>
          </p:cNvPicPr>
          <p:nvPr/>
        </p:nvPicPr>
        <p:blipFill>
          <a:blip r:embed="rId2"/>
          <a:stretch>
            <a:fillRect/>
          </a:stretch>
        </p:blipFill>
        <p:spPr>
          <a:xfrm>
            <a:off x="510697" y="1907497"/>
            <a:ext cx="11401425" cy="4019550"/>
          </a:xfrm>
          <a:prstGeom prst="rect">
            <a:avLst/>
          </a:prstGeom>
        </p:spPr>
      </p:pic>
    </p:spTree>
    <p:extLst>
      <p:ext uri="{BB962C8B-B14F-4D97-AF65-F5344CB8AC3E}">
        <p14:creationId xmlns:p14="http://schemas.microsoft.com/office/powerpoint/2010/main" val="3795256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INSERT INTO – Populate the tables.</a:t>
            </a:r>
          </a:p>
        </p:txBody>
      </p:sp>
      <p:sp>
        <p:nvSpPr>
          <p:cNvPr id="3" name="Content Placeholder 2"/>
          <p:cNvSpPr>
            <a:spLocks noGrp="1"/>
          </p:cNvSpPr>
          <p:nvPr>
            <p:ph idx="1"/>
          </p:nvPr>
        </p:nvSpPr>
        <p:spPr>
          <a:xfrm>
            <a:off x="1031289" y="1550046"/>
            <a:ext cx="7924800" cy="1524000"/>
          </a:xfrm>
        </p:spPr>
        <p:txBody>
          <a:bodyPr>
            <a:normAutofit/>
          </a:bodyPr>
          <a:lstStyle/>
          <a:p>
            <a:r>
              <a:rPr lang="en-US" dirty="0"/>
              <a:t>The INSERT INTO script has SQL commands to insert data into the tables in the Student-Team database. </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14</a:t>
            </a:fld>
            <a:endParaRPr kumimoji="0" lang="en-US"/>
          </a:p>
        </p:txBody>
      </p:sp>
      <p:sp>
        <p:nvSpPr>
          <p:cNvPr id="8" name="Content Placeholder 2"/>
          <p:cNvSpPr txBox="1">
            <a:spLocks/>
          </p:cNvSpPr>
          <p:nvPr/>
        </p:nvSpPr>
        <p:spPr>
          <a:xfrm>
            <a:off x="1208843" y="2938299"/>
            <a:ext cx="4114800" cy="3200400"/>
          </a:xfrm>
          <a:prstGeom prst="rect">
            <a:avLst/>
          </a:prstGeom>
        </p:spPr>
        <p:txBody>
          <a:bodyPr vert="horz" lIns="182880" tIns="91440">
            <a:normAutofit fontScale="85000" lnSpcReduction="20000"/>
          </a:bodyPr>
          <a:lstStyle/>
          <a:p>
            <a:pPr marL="265176" indent="-265176" defTabSz="914400">
              <a:spcBef>
                <a:spcPts val="250"/>
              </a:spcBef>
              <a:buClr>
                <a:schemeClr val="accent1"/>
              </a:buClr>
              <a:buSzPct val="80000"/>
              <a:buFont typeface="Wingdings 2"/>
              <a:buChar char=""/>
              <a:defRPr/>
            </a:pPr>
            <a:r>
              <a:rPr lang="en-US" sz="2400" dirty="0"/>
              <a:t>First, you specify the </a:t>
            </a:r>
            <a:r>
              <a:rPr lang="en-US" sz="2400" b="1" dirty="0"/>
              <a:t>table name </a:t>
            </a:r>
            <a:r>
              <a:rPr lang="en-US" sz="2400" dirty="0"/>
              <a:t>after INSERT INTO.</a:t>
            </a:r>
          </a:p>
          <a:p>
            <a:pPr marL="265176" indent="-265176" defTabSz="914400">
              <a:spcBef>
                <a:spcPts val="250"/>
              </a:spcBef>
              <a:buClr>
                <a:schemeClr val="accent1"/>
              </a:buClr>
              <a:buSzPct val="80000"/>
              <a:buFont typeface="Wingdings 2"/>
              <a:buChar char=""/>
              <a:defRPr/>
            </a:pPr>
            <a:r>
              <a:rPr lang="en-US" sz="2400" dirty="0"/>
              <a:t>Next, you list in parentheses the </a:t>
            </a:r>
            <a:r>
              <a:rPr lang="en-US" sz="2400" b="1" dirty="0"/>
              <a:t>column names </a:t>
            </a:r>
            <a:r>
              <a:rPr lang="en-US" sz="2400" dirty="0"/>
              <a:t>in the order in which the data is listed. </a:t>
            </a:r>
          </a:p>
          <a:p>
            <a:pPr marL="722376" lvl="1" indent="-265176">
              <a:spcBef>
                <a:spcPts val="250"/>
              </a:spcBef>
              <a:buClr>
                <a:schemeClr val="accent1"/>
              </a:buClr>
              <a:buSzPct val="80000"/>
              <a:buFont typeface="Wingdings 2"/>
              <a:buChar char=""/>
            </a:pPr>
            <a:r>
              <a:rPr lang="en-US" sz="2400" dirty="0"/>
              <a:t>Each column name is separated by a comma.</a:t>
            </a:r>
          </a:p>
          <a:p>
            <a:pPr marL="265176" indent="-265176" defTabSz="914400">
              <a:spcBef>
                <a:spcPts val="250"/>
              </a:spcBef>
              <a:buClr>
                <a:schemeClr val="accent1"/>
              </a:buClr>
              <a:buSzPct val="80000"/>
              <a:buFont typeface="Wingdings 2"/>
              <a:buChar char=""/>
              <a:defRPr/>
            </a:pPr>
            <a:r>
              <a:rPr lang="en-US" sz="2400" dirty="0"/>
              <a:t>Last, after VALUES the </a:t>
            </a:r>
            <a:r>
              <a:rPr lang="en-US" sz="2400" b="1" dirty="0"/>
              <a:t>data values</a:t>
            </a:r>
            <a:r>
              <a:rPr lang="en-US" sz="2400" dirty="0"/>
              <a:t> are listed in parentheses.  </a:t>
            </a:r>
          </a:p>
          <a:p>
            <a:pPr marL="722376" lvl="1" indent="-265176">
              <a:spcBef>
                <a:spcPts val="250"/>
              </a:spcBef>
              <a:buClr>
                <a:schemeClr val="accent1"/>
              </a:buClr>
              <a:buSzPct val="80000"/>
              <a:buFont typeface="Wingdings 2"/>
              <a:buChar char=""/>
            </a:pPr>
            <a:r>
              <a:rPr lang="en-US" sz="2400" dirty="0"/>
              <a:t>Each value separated by a comma. </a:t>
            </a:r>
            <a:endParaRPr lang="en-US" sz="2000" dirty="0"/>
          </a:p>
        </p:txBody>
      </p:sp>
      <p:pic>
        <p:nvPicPr>
          <p:cNvPr id="5122" name="Picture 2"/>
          <p:cNvPicPr>
            <a:picLocks noChangeAspect="1" noChangeArrowheads="1"/>
          </p:cNvPicPr>
          <p:nvPr/>
        </p:nvPicPr>
        <p:blipFill>
          <a:blip r:embed="rId3" cstate="print"/>
          <a:srcRect/>
          <a:stretch>
            <a:fillRect/>
          </a:stretch>
        </p:blipFill>
        <p:spPr bwMode="auto">
          <a:xfrm>
            <a:off x="6096000" y="2819400"/>
            <a:ext cx="409575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linds(horizontal)">
                                      <p:cBhvr>
                                        <p:cTn id="20" dur="500"/>
                                        <p:tgtEl>
                                          <p:spTgt spid="8">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linds(horizontal)">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Student-Teams Database</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15</a:t>
            </a:fld>
            <a:endParaRPr kumimoji="0" lang="en-US"/>
          </a:p>
        </p:txBody>
      </p:sp>
      <p:sp>
        <p:nvSpPr>
          <p:cNvPr id="5" name="Content Placeholder 2"/>
          <p:cNvSpPr>
            <a:spLocks noGrp="1"/>
          </p:cNvSpPr>
          <p:nvPr>
            <p:ph idx="1"/>
          </p:nvPr>
        </p:nvSpPr>
        <p:spPr>
          <a:xfrm>
            <a:off x="885992" y="1895475"/>
            <a:ext cx="4572000" cy="2590800"/>
          </a:xfrm>
        </p:spPr>
        <p:txBody>
          <a:bodyPr>
            <a:normAutofit/>
          </a:bodyPr>
          <a:lstStyle/>
          <a:p>
            <a:r>
              <a:rPr lang="en-US" dirty="0"/>
              <a:t>Now you have the Student-Teams database in your MEC account.  You can see the list of tables in the Object Explorer pane.</a:t>
            </a:r>
          </a:p>
          <a:p>
            <a:pPr>
              <a:buNone/>
            </a:pPr>
            <a:endParaRPr lang="en-US" dirty="0"/>
          </a:p>
          <a:p>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7061447" y="1895475"/>
            <a:ext cx="2590800" cy="2724150"/>
          </a:xfrm>
          <a:prstGeom prst="rect">
            <a:avLst/>
          </a:prstGeom>
          <a:noFill/>
          <a:ln w="9525">
            <a:noFill/>
            <a:miter lim="800000"/>
            <a:headEnd/>
            <a:tailEnd/>
          </a:ln>
        </p:spPr>
      </p:pic>
      <p:sp>
        <p:nvSpPr>
          <p:cNvPr id="7" name="TextBox 6"/>
          <p:cNvSpPr txBox="1"/>
          <p:nvPr/>
        </p:nvSpPr>
        <p:spPr>
          <a:xfrm>
            <a:off x="963227" y="4755484"/>
            <a:ext cx="7620000" cy="1600438"/>
          </a:xfrm>
          <a:prstGeom prst="rect">
            <a:avLst/>
          </a:prstGeom>
          <a:noFill/>
        </p:spPr>
        <p:txBody>
          <a:bodyPr wrap="square" rtlCol="0">
            <a:spAutoFit/>
          </a:bodyPr>
          <a:lstStyle/>
          <a:p>
            <a:r>
              <a:rPr lang="en-US" sz="1400" dirty="0"/>
              <a:t>NOTE 1:  Need to drop these tables?  A script for deleting these tables is available.  Also, MSSMS can  generate these commands for you if you right-click a table then select SCRIPT TABLE AS ... DROP TO ....</a:t>
            </a:r>
          </a:p>
          <a:p>
            <a:endParaRPr lang="en-US" sz="1400" dirty="0"/>
          </a:p>
          <a:p>
            <a:r>
              <a:rPr lang="en-US" sz="1400" dirty="0"/>
              <a:t>NOTE 2:  There are graphical tools that allow you to create tables and populate them without writing the SQL yourself.  However, the purpose of these lessons is to learn SQL so we won’t use these tools right 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5B9C1-3C6A-4EEF-B4D6-D24E150DCA87}"/>
              </a:ext>
            </a:extLst>
          </p:cNvPr>
          <p:cNvSpPr>
            <a:spLocks noGrp="1"/>
          </p:cNvSpPr>
          <p:nvPr>
            <p:ph type="title"/>
          </p:nvPr>
        </p:nvSpPr>
        <p:spPr/>
        <p:txBody>
          <a:bodyPr>
            <a:normAutofit fontScale="90000"/>
          </a:bodyPr>
          <a:lstStyle/>
          <a:p>
            <a:r>
              <a:rPr lang="en-US" dirty="0"/>
              <a:t>After you have entered in your CODE you need to hit EXECUTE to run the query. If successful a message will appear at the bottom</a:t>
            </a:r>
          </a:p>
        </p:txBody>
      </p:sp>
      <p:pic>
        <p:nvPicPr>
          <p:cNvPr id="4" name="Picture 3">
            <a:extLst>
              <a:ext uri="{FF2B5EF4-FFF2-40B4-BE49-F238E27FC236}">
                <a16:creationId xmlns:a16="http://schemas.microsoft.com/office/drawing/2014/main" id="{A7A2887C-2C6C-44B1-A8A6-54D856A071E8}"/>
              </a:ext>
            </a:extLst>
          </p:cNvPr>
          <p:cNvPicPr>
            <a:picLocks noChangeAspect="1"/>
          </p:cNvPicPr>
          <p:nvPr/>
        </p:nvPicPr>
        <p:blipFill>
          <a:blip r:embed="rId2"/>
          <a:stretch>
            <a:fillRect/>
          </a:stretch>
        </p:blipFill>
        <p:spPr>
          <a:xfrm>
            <a:off x="1216241" y="2088099"/>
            <a:ext cx="9448800" cy="3770700"/>
          </a:xfrm>
          <a:prstGeom prst="rect">
            <a:avLst/>
          </a:prstGeom>
        </p:spPr>
      </p:pic>
    </p:spTree>
    <p:extLst>
      <p:ext uri="{BB962C8B-B14F-4D97-AF65-F5344CB8AC3E}">
        <p14:creationId xmlns:p14="http://schemas.microsoft.com/office/powerpoint/2010/main" val="1983729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BA97-0D54-45A5-9DC3-AF50AAE40633}"/>
              </a:ext>
            </a:extLst>
          </p:cNvPr>
          <p:cNvSpPr>
            <a:spLocks noGrp="1"/>
          </p:cNvSpPr>
          <p:nvPr>
            <p:ph type="title"/>
          </p:nvPr>
        </p:nvSpPr>
        <p:spPr/>
        <p:txBody>
          <a:bodyPr/>
          <a:lstStyle/>
          <a:p>
            <a:r>
              <a:rPr lang="en-US" dirty="0"/>
              <a:t>Open up and copy the </a:t>
            </a:r>
            <a:r>
              <a:rPr lang="en-US" dirty="0" err="1"/>
              <a:t>STUDENT_TEAMdb_INSERT</a:t>
            </a:r>
            <a:r>
              <a:rPr lang="en-US" dirty="0"/>
              <a:t> code</a:t>
            </a:r>
          </a:p>
        </p:txBody>
      </p:sp>
      <p:pic>
        <p:nvPicPr>
          <p:cNvPr id="3" name="Picture 2">
            <a:extLst>
              <a:ext uri="{FF2B5EF4-FFF2-40B4-BE49-F238E27FC236}">
                <a16:creationId xmlns:a16="http://schemas.microsoft.com/office/drawing/2014/main" id="{9C9100AB-BE11-474C-A6DC-848F3EBCE3B0}"/>
              </a:ext>
            </a:extLst>
          </p:cNvPr>
          <p:cNvPicPr>
            <a:picLocks noChangeAspect="1"/>
          </p:cNvPicPr>
          <p:nvPr/>
        </p:nvPicPr>
        <p:blipFill>
          <a:blip r:embed="rId2"/>
          <a:stretch>
            <a:fillRect/>
          </a:stretch>
        </p:blipFill>
        <p:spPr>
          <a:xfrm>
            <a:off x="1704513" y="1925537"/>
            <a:ext cx="7581530" cy="4202805"/>
          </a:xfrm>
          <a:prstGeom prst="rect">
            <a:avLst/>
          </a:prstGeom>
        </p:spPr>
      </p:pic>
    </p:spTree>
    <p:extLst>
      <p:ext uri="{BB962C8B-B14F-4D97-AF65-F5344CB8AC3E}">
        <p14:creationId xmlns:p14="http://schemas.microsoft.com/office/powerpoint/2010/main" val="1073294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2F693B-C710-4671-864B-C6CE35F702BF}"/>
              </a:ext>
            </a:extLst>
          </p:cNvPr>
          <p:cNvPicPr>
            <a:picLocks noChangeAspect="1"/>
          </p:cNvPicPr>
          <p:nvPr/>
        </p:nvPicPr>
        <p:blipFill>
          <a:blip r:embed="rId2"/>
          <a:stretch>
            <a:fillRect/>
          </a:stretch>
        </p:blipFill>
        <p:spPr>
          <a:xfrm>
            <a:off x="1307562" y="816343"/>
            <a:ext cx="9274622" cy="5364363"/>
          </a:xfrm>
          <a:prstGeom prst="rect">
            <a:avLst/>
          </a:prstGeom>
        </p:spPr>
      </p:pic>
    </p:spTree>
    <p:extLst>
      <p:ext uri="{BB962C8B-B14F-4D97-AF65-F5344CB8AC3E}">
        <p14:creationId xmlns:p14="http://schemas.microsoft.com/office/powerpoint/2010/main" val="1247877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15CB-73CA-4C1A-ABBA-E28F07D73C11}"/>
              </a:ext>
            </a:extLst>
          </p:cNvPr>
          <p:cNvSpPr>
            <a:spLocks noGrp="1"/>
          </p:cNvSpPr>
          <p:nvPr>
            <p:ph type="title"/>
          </p:nvPr>
        </p:nvSpPr>
        <p:spPr/>
        <p:txBody>
          <a:bodyPr/>
          <a:lstStyle/>
          <a:p>
            <a:r>
              <a:rPr lang="en-US" dirty="0"/>
              <a:t>Select from query</a:t>
            </a:r>
          </a:p>
        </p:txBody>
      </p:sp>
    </p:spTree>
    <p:extLst>
      <p:ext uri="{BB962C8B-B14F-4D97-AF65-F5344CB8AC3E}">
        <p14:creationId xmlns:p14="http://schemas.microsoft.com/office/powerpoint/2010/main" val="2950413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FD8AE-C370-4170-BF1E-1D16B8570D0C}"/>
              </a:ext>
            </a:extLst>
          </p:cNvPr>
          <p:cNvSpPr>
            <a:spLocks noGrp="1"/>
          </p:cNvSpPr>
          <p:nvPr>
            <p:ph type="title"/>
          </p:nvPr>
        </p:nvSpPr>
        <p:spPr/>
        <p:txBody>
          <a:bodyPr/>
          <a:lstStyle/>
          <a:p>
            <a:r>
              <a:rPr lang="en-US" b="1" dirty="0"/>
              <a:t>Learning Objectives</a:t>
            </a:r>
          </a:p>
        </p:txBody>
      </p:sp>
      <p:sp>
        <p:nvSpPr>
          <p:cNvPr id="3" name="Content Placeholder 2">
            <a:extLst>
              <a:ext uri="{FF2B5EF4-FFF2-40B4-BE49-F238E27FC236}">
                <a16:creationId xmlns:a16="http://schemas.microsoft.com/office/drawing/2014/main" id="{29E41B63-D6DD-4805-8520-8D623ADA27A4}"/>
              </a:ext>
            </a:extLst>
          </p:cNvPr>
          <p:cNvSpPr>
            <a:spLocks noGrp="1"/>
          </p:cNvSpPr>
          <p:nvPr>
            <p:ph idx="1"/>
          </p:nvPr>
        </p:nvSpPr>
        <p:spPr/>
        <p:txBody>
          <a:bodyPr>
            <a:normAutofit lnSpcReduction="10000"/>
          </a:bodyPr>
          <a:lstStyle/>
          <a:p>
            <a:r>
              <a:rPr lang="en-US" sz="2000" dirty="0"/>
              <a:t>Examine Structured Query Language (SQL)</a:t>
            </a:r>
          </a:p>
          <a:p>
            <a:r>
              <a:rPr lang="en-US" sz="2000" dirty="0"/>
              <a:t>Create tables and fields with SQL</a:t>
            </a:r>
          </a:p>
          <a:p>
            <a:r>
              <a:rPr lang="en-US" sz="2000" dirty="0"/>
              <a:t>Select data using criteria in SQL</a:t>
            </a:r>
          </a:p>
          <a:p>
            <a:r>
              <a:rPr lang="en-US" sz="2000" dirty="0"/>
              <a:t>Select data using AND, OR, BETWEEN, and NOT operators</a:t>
            </a:r>
          </a:p>
          <a:p>
            <a:r>
              <a:rPr lang="en-US" sz="2000" dirty="0"/>
              <a:t>Create computed fields in SQL</a:t>
            </a:r>
          </a:p>
          <a:p>
            <a:r>
              <a:rPr lang="en-US" sz="2000" dirty="0"/>
              <a:t>Use wildcards and the LIKE and IN operators</a:t>
            </a:r>
          </a:p>
          <a:p>
            <a:r>
              <a:rPr lang="en-US" sz="2000" dirty="0"/>
              <a:t>Apply built-in SQL aggregate functions</a:t>
            </a:r>
          </a:p>
          <a:p>
            <a:r>
              <a:rPr lang="en-US" sz="2000" dirty="0"/>
              <a:t>Group records in SQL</a:t>
            </a:r>
          </a:p>
          <a:p>
            <a:r>
              <a:rPr lang="en-US" sz="2000" dirty="0"/>
              <a:t>Use subqueries in SQL</a:t>
            </a:r>
            <a:endParaRPr lang="en-US" dirty="0"/>
          </a:p>
        </p:txBody>
      </p:sp>
    </p:spTree>
    <p:extLst>
      <p:ext uri="{BB962C8B-B14F-4D97-AF65-F5344CB8AC3E}">
        <p14:creationId xmlns:p14="http://schemas.microsoft.com/office/powerpoint/2010/main" val="29825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AdventureWorks</a:t>
            </a:r>
          </a:p>
        </p:txBody>
      </p:sp>
      <p:sp>
        <p:nvSpPr>
          <p:cNvPr id="3" name="Content Placeholder 2"/>
          <p:cNvSpPr>
            <a:spLocks noGrp="1"/>
          </p:cNvSpPr>
          <p:nvPr>
            <p:ph idx="1"/>
          </p:nvPr>
        </p:nvSpPr>
        <p:spPr>
          <a:xfrm>
            <a:off x="1590582" y="3197990"/>
            <a:ext cx="3048000" cy="2264313"/>
          </a:xfrm>
        </p:spPr>
        <p:txBody>
          <a:bodyPr>
            <a:normAutofit fontScale="85000" lnSpcReduction="20000"/>
          </a:bodyPr>
          <a:lstStyle/>
          <a:p>
            <a:r>
              <a:rPr lang="en-US" dirty="0"/>
              <a:t>Microsoft provides an example database called </a:t>
            </a:r>
            <a:r>
              <a:rPr lang="en-US" dirty="0" err="1"/>
              <a:t>AdventureWorks</a:t>
            </a:r>
            <a:r>
              <a:rPr lang="en-US" dirty="0"/>
              <a:t> (AW).  For the time being, only a subset of tables from this database will be used.</a:t>
            </a:r>
          </a:p>
          <a:p>
            <a:r>
              <a:rPr lang="en-US" dirty="0"/>
              <a:t>Shown here is the data model for the HR portion of the AW database.  An additional table is  included from the PERSON section of the database.</a:t>
            </a:r>
          </a:p>
          <a:p>
            <a:endParaRPr lang="en-US" dirty="0"/>
          </a:p>
          <a:p>
            <a:pPr lvl="1"/>
            <a:endParaRPr lang="en-US" dirty="0"/>
          </a:p>
          <a:p>
            <a:pPr lvl="1"/>
            <a:endParaRPr lang="en-US" dirty="0"/>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20</a:t>
            </a:fld>
            <a:endParaRPr kumimoji="0" lang="en-US"/>
          </a:p>
        </p:txBody>
      </p:sp>
      <p:pic>
        <p:nvPicPr>
          <p:cNvPr id="2051" name="Picture 3"/>
          <p:cNvPicPr>
            <a:picLocks noChangeAspect="1" noChangeArrowheads="1"/>
          </p:cNvPicPr>
          <p:nvPr/>
        </p:nvPicPr>
        <p:blipFill>
          <a:blip r:embed="rId3" cstate="print"/>
          <a:srcRect/>
          <a:stretch>
            <a:fillRect/>
          </a:stretch>
        </p:blipFill>
        <p:spPr bwMode="auto">
          <a:xfrm>
            <a:off x="5181600" y="2147889"/>
            <a:ext cx="4904566" cy="3288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Student-Teams</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21</a:t>
            </a:fld>
            <a:endParaRPr kumimoji="0" lang="en-US"/>
          </a:p>
        </p:txBody>
      </p:sp>
      <p:sp>
        <p:nvSpPr>
          <p:cNvPr id="5" name="Content Placeholder 2"/>
          <p:cNvSpPr>
            <a:spLocks noGrp="1"/>
          </p:cNvSpPr>
          <p:nvPr>
            <p:ph idx="1"/>
          </p:nvPr>
        </p:nvSpPr>
        <p:spPr>
          <a:xfrm>
            <a:off x="1981200" y="1447800"/>
            <a:ext cx="8077200" cy="2514600"/>
          </a:xfrm>
        </p:spPr>
        <p:txBody>
          <a:bodyPr>
            <a:normAutofit/>
          </a:bodyPr>
          <a:lstStyle/>
          <a:p>
            <a:r>
              <a:rPr lang="en-US" sz="2000"/>
              <a:t>This database keeps information about students, the teams they are assigned to and the peer evaluations students complete for their teammates at the end of a project.</a:t>
            </a:r>
          </a:p>
          <a:p>
            <a:endParaRPr lang="en-US" sz="2000"/>
          </a:p>
        </p:txBody>
      </p:sp>
      <p:pic>
        <p:nvPicPr>
          <p:cNvPr id="1026" name="Picture 2"/>
          <p:cNvPicPr>
            <a:picLocks noChangeAspect="1" noChangeArrowheads="1"/>
          </p:cNvPicPr>
          <p:nvPr/>
        </p:nvPicPr>
        <p:blipFill>
          <a:blip r:embed="rId3" cstate="print"/>
          <a:srcRect/>
          <a:stretch>
            <a:fillRect/>
          </a:stretch>
        </p:blipFill>
        <p:spPr bwMode="auto">
          <a:xfrm>
            <a:off x="3429001" y="3048000"/>
            <a:ext cx="4772025" cy="18097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SELECT … FROM</a:t>
            </a:r>
          </a:p>
        </p:txBody>
      </p:sp>
      <p:sp>
        <p:nvSpPr>
          <p:cNvPr id="3" name="Content Placeholder 2"/>
          <p:cNvSpPr>
            <a:spLocks noGrp="1"/>
          </p:cNvSpPr>
          <p:nvPr>
            <p:ph idx="1"/>
          </p:nvPr>
        </p:nvSpPr>
        <p:spPr/>
        <p:txBody>
          <a:bodyPr>
            <a:normAutofit/>
          </a:bodyPr>
          <a:lstStyle/>
          <a:p>
            <a:r>
              <a:rPr lang="en-US"/>
              <a:t>The SELECT statement has several components but let’s start with only the FROM clause.</a:t>
            </a:r>
          </a:p>
          <a:p>
            <a:r>
              <a:rPr lang="en-US"/>
              <a:t>A simple SELECT statement has the following format …</a:t>
            </a:r>
          </a:p>
          <a:p>
            <a:pPr lvl="2">
              <a:buNone/>
            </a:pPr>
            <a:r>
              <a:rPr lang="en-US"/>
              <a:t>SELECT &lt;column1&gt;, &lt;column2&gt;, …</a:t>
            </a:r>
          </a:p>
          <a:p>
            <a:pPr lvl="2">
              <a:buNone/>
            </a:pPr>
            <a:r>
              <a:rPr lang="en-US"/>
              <a:t>FROM &lt;tablename&gt;;</a:t>
            </a:r>
          </a:p>
          <a:p>
            <a:r>
              <a:rPr lang="en-US"/>
              <a:t>The angle brackets indicate words that change depending on what data we want to see.</a:t>
            </a:r>
          </a:p>
          <a:p>
            <a:endParaRPr lang="en-US"/>
          </a:p>
          <a:p>
            <a:pPr marL="0" indent="0">
              <a:buNone/>
            </a:pPr>
            <a:r>
              <a:rPr lang="en-US" sz="2000"/>
              <a:t>Recommendation:  Keep all the SQL commands you write for a lesson in a text file using Notepad.  Do the same for SQL you write or assignments.</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22</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linds(horizontal)">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the Student-Team database</a:t>
            </a:r>
          </a:p>
        </p:txBody>
      </p:sp>
      <p:sp>
        <p:nvSpPr>
          <p:cNvPr id="3" name="Content Placeholder 2"/>
          <p:cNvSpPr>
            <a:spLocks noGrp="1"/>
          </p:cNvSpPr>
          <p:nvPr>
            <p:ph idx="1"/>
          </p:nvPr>
        </p:nvSpPr>
        <p:spPr>
          <a:xfrm>
            <a:off x="802690" y="2715828"/>
            <a:ext cx="5369511" cy="3886199"/>
          </a:xfrm>
        </p:spPr>
        <p:txBody>
          <a:bodyPr>
            <a:normAutofit fontScale="70000" lnSpcReduction="20000"/>
          </a:bodyPr>
          <a:lstStyle/>
          <a:p>
            <a:r>
              <a:rPr lang="en-US" sz="2200" dirty="0"/>
              <a:t>Open a Query pane (New Query).</a:t>
            </a:r>
          </a:p>
          <a:p>
            <a:r>
              <a:rPr lang="en-US" sz="2200" dirty="0"/>
              <a:t>Type the SQL in Notepad then copy/paste into the query pane.  Add a comment.</a:t>
            </a:r>
          </a:p>
          <a:p>
            <a:r>
              <a:rPr lang="en-US" sz="2200" dirty="0"/>
              <a:t>Let’s start off by seeing what teams there are.</a:t>
            </a:r>
          </a:p>
          <a:p>
            <a:r>
              <a:rPr lang="en-US" sz="2200" dirty="0"/>
              <a:t>Enter two columns (</a:t>
            </a:r>
            <a:r>
              <a:rPr lang="en-US" sz="2200" dirty="0" err="1"/>
              <a:t>teamID</a:t>
            </a:r>
            <a:r>
              <a:rPr lang="en-US" sz="2200" dirty="0"/>
              <a:t> and </a:t>
            </a:r>
            <a:r>
              <a:rPr lang="en-US" sz="2200" dirty="0" err="1"/>
              <a:t>team_name</a:t>
            </a:r>
            <a:r>
              <a:rPr lang="en-US" sz="2200" dirty="0"/>
              <a:t>) in the SELECT clause.</a:t>
            </a:r>
          </a:p>
          <a:p>
            <a:r>
              <a:rPr lang="en-US" sz="2200" dirty="0"/>
              <a:t>List the table name in the FROM clause.</a:t>
            </a:r>
          </a:p>
          <a:p>
            <a:r>
              <a:rPr lang="en-US" sz="2200" dirty="0"/>
              <a:t>Execute the query.</a:t>
            </a:r>
          </a:p>
          <a:p>
            <a:pPr>
              <a:buNone/>
            </a:pPr>
            <a:endParaRPr lang="en-US" sz="2200" dirty="0"/>
          </a:p>
          <a:p>
            <a:pPr>
              <a:buNone/>
            </a:pPr>
            <a:r>
              <a:rPr lang="en-US" sz="3300" dirty="0">
                <a:latin typeface="Courier New" pitchFamily="49" charset="0"/>
                <a:cs typeface="Courier New" pitchFamily="49" charset="0"/>
              </a:rPr>
              <a:t>/* Show teams */</a:t>
            </a:r>
          </a:p>
          <a:p>
            <a:pPr>
              <a:buNone/>
            </a:pPr>
            <a:r>
              <a:rPr lang="en-US" sz="3300" dirty="0">
                <a:latin typeface="Courier New" pitchFamily="49" charset="0"/>
                <a:cs typeface="Courier New" pitchFamily="49" charset="0"/>
              </a:rPr>
              <a:t>select </a:t>
            </a:r>
            <a:r>
              <a:rPr lang="en-US" sz="3300" dirty="0" err="1">
                <a:latin typeface="Courier New" pitchFamily="49" charset="0"/>
                <a:cs typeface="Courier New" pitchFamily="49" charset="0"/>
              </a:rPr>
              <a:t>teamid</a:t>
            </a:r>
            <a:r>
              <a:rPr lang="en-US" sz="3300" dirty="0">
                <a:latin typeface="Courier New" pitchFamily="49" charset="0"/>
                <a:cs typeface="Courier New" pitchFamily="49" charset="0"/>
              </a:rPr>
              <a:t>, </a:t>
            </a:r>
            <a:r>
              <a:rPr lang="en-US" sz="3300" dirty="0" err="1">
                <a:latin typeface="Courier New" pitchFamily="49" charset="0"/>
                <a:cs typeface="Courier New" pitchFamily="49" charset="0"/>
              </a:rPr>
              <a:t>team_name</a:t>
            </a:r>
            <a:endParaRPr lang="en-US" sz="3300" dirty="0">
              <a:latin typeface="Courier New" pitchFamily="49" charset="0"/>
              <a:cs typeface="Courier New" pitchFamily="49" charset="0"/>
            </a:endParaRPr>
          </a:p>
          <a:p>
            <a:pPr>
              <a:buNone/>
            </a:pPr>
            <a:r>
              <a:rPr lang="en-US" sz="3300" dirty="0">
                <a:latin typeface="Courier New" pitchFamily="49" charset="0"/>
                <a:cs typeface="Courier New" pitchFamily="49" charset="0"/>
              </a:rPr>
              <a:t>from teams;</a:t>
            </a: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23</a:t>
            </a:fld>
            <a:endParaRPr kumimoji="0" lang="en-US"/>
          </a:p>
        </p:txBody>
      </p:sp>
      <p:pic>
        <p:nvPicPr>
          <p:cNvPr id="1027" name="Picture 3"/>
          <p:cNvPicPr>
            <a:picLocks noChangeAspect="1" noChangeArrowheads="1"/>
          </p:cNvPicPr>
          <p:nvPr/>
        </p:nvPicPr>
        <p:blipFill>
          <a:blip r:embed="rId3" cstate="print"/>
          <a:srcRect/>
          <a:stretch>
            <a:fillRect/>
          </a:stretch>
        </p:blipFill>
        <p:spPr bwMode="auto">
          <a:xfrm>
            <a:off x="6172201" y="2209801"/>
            <a:ext cx="4029749" cy="2733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blinds(horizontal)">
                                      <p:cBhvr>
                                        <p:cTn id="10" dur="500"/>
                                        <p:tgtEl>
                                          <p:spTgt spid="3">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blinds(horizontal)">
                                      <p:cBhvr>
                                        <p:cTn id="13" dur="500"/>
                                        <p:tgtEl>
                                          <p:spTgt spid="3">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linds(horizontal)">
                                      <p:cBhvr>
                                        <p:cTn id="1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students &amp; teams</a:t>
            </a:r>
          </a:p>
        </p:txBody>
      </p:sp>
      <p:sp>
        <p:nvSpPr>
          <p:cNvPr id="3" name="Content Placeholder 2"/>
          <p:cNvSpPr>
            <a:spLocks noGrp="1"/>
          </p:cNvSpPr>
          <p:nvPr>
            <p:ph idx="1"/>
          </p:nvPr>
        </p:nvSpPr>
        <p:spPr>
          <a:xfrm>
            <a:off x="1111188" y="2741745"/>
            <a:ext cx="4800600" cy="4800600"/>
          </a:xfrm>
        </p:spPr>
        <p:txBody>
          <a:bodyPr>
            <a:normAutofit fontScale="92500"/>
          </a:bodyPr>
          <a:lstStyle/>
          <a:p>
            <a:r>
              <a:rPr lang="en-US" dirty="0"/>
              <a:t>Query the STUDENTS table and show the ID and full name of each student.</a:t>
            </a:r>
          </a:p>
          <a:p>
            <a:pPr>
              <a:buNone/>
            </a:pPr>
            <a:endParaRPr lang="en-US" sz="2000" dirty="0"/>
          </a:p>
          <a:p>
            <a:pPr>
              <a:buNone/>
            </a:pPr>
            <a:r>
              <a:rPr lang="en-US" sz="1400" dirty="0">
                <a:latin typeface="Courier New" pitchFamily="49" charset="0"/>
                <a:cs typeface="Courier New" pitchFamily="49" charset="0"/>
              </a:rPr>
              <a:t>/* List students */</a:t>
            </a: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students;</a:t>
            </a:r>
          </a:p>
          <a:p>
            <a:pPr>
              <a:buNone/>
            </a:pPr>
            <a:endParaRPr lang="en-US" sz="1600" dirty="0">
              <a:latin typeface="Courier New" pitchFamily="49" charset="0"/>
              <a:cs typeface="Courier New" pitchFamily="49" charset="0"/>
            </a:endParaRPr>
          </a:p>
          <a:p>
            <a:r>
              <a:rPr lang="en-US" dirty="0"/>
              <a:t>Query the TEAMS table and show all columns.</a:t>
            </a:r>
          </a:p>
          <a:p>
            <a:r>
              <a:rPr lang="en-US" dirty="0"/>
              <a:t>The asterisk is a “wild card” that means to show all columns without listing them by name.</a:t>
            </a:r>
          </a:p>
          <a:p>
            <a:pPr>
              <a:buNone/>
            </a:pPr>
            <a:endParaRPr lang="en-US" sz="1600" dirty="0"/>
          </a:p>
          <a:p>
            <a:pPr>
              <a:buNone/>
            </a:pPr>
            <a:r>
              <a:rPr lang="en-US" sz="1400" dirty="0">
                <a:latin typeface="Courier New" pitchFamily="49" charset="0"/>
                <a:cs typeface="Courier New" pitchFamily="49" charset="0"/>
              </a:rPr>
              <a:t>/* List all columns in TEAMS */</a:t>
            </a:r>
          </a:p>
          <a:p>
            <a:pPr>
              <a:buNone/>
            </a:pPr>
            <a:r>
              <a:rPr lang="en-US" sz="1400" dirty="0">
                <a:latin typeface="Courier New" pitchFamily="49" charset="0"/>
                <a:cs typeface="Courier New" pitchFamily="49" charset="0"/>
              </a:rPr>
              <a:t>select * </a:t>
            </a:r>
          </a:p>
          <a:p>
            <a:pPr>
              <a:buNone/>
            </a:pPr>
            <a:r>
              <a:rPr lang="en-US" sz="1400" dirty="0">
                <a:latin typeface="Courier New" pitchFamily="49" charset="0"/>
                <a:cs typeface="Courier New" pitchFamily="49" charset="0"/>
              </a:rPr>
              <a:t>from teams;</a:t>
            </a:r>
          </a:p>
          <a:p>
            <a:pPr>
              <a:buNone/>
            </a:pPr>
            <a:endParaRPr lang="en-US" sz="16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24</a:t>
            </a:fld>
            <a:endParaRPr kumimoji="0" lang="en-US"/>
          </a:p>
        </p:txBody>
      </p:sp>
      <p:pic>
        <p:nvPicPr>
          <p:cNvPr id="2051" name="Picture 3"/>
          <p:cNvPicPr>
            <a:picLocks noChangeAspect="1" noChangeArrowheads="1"/>
          </p:cNvPicPr>
          <p:nvPr/>
        </p:nvPicPr>
        <p:blipFill>
          <a:blip r:embed="rId3" cstate="print"/>
          <a:srcRect/>
          <a:stretch>
            <a:fillRect/>
          </a:stretch>
        </p:blipFill>
        <p:spPr bwMode="auto">
          <a:xfrm>
            <a:off x="7037033" y="1475940"/>
            <a:ext cx="1790700" cy="2266709"/>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7149304" y="4248705"/>
            <a:ext cx="2904717"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blinds(horizontal)">
                                      <p:cBhvr>
                                        <p:cTn id="13" dur="500"/>
                                        <p:tgtEl>
                                          <p:spTgt spid="3">
                                            <p:txEl>
                                              <p:pRg st="9" end="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blinds(horizontal)">
                                      <p:cBhvr>
                                        <p:cTn id="16" dur="500"/>
                                        <p:tgtEl>
                                          <p:spTgt spid="3">
                                            <p:txEl>
                                              <p:pRg st="10" end="1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blinds(horizontal)">
                                      <p:cBhvr>
                                        <p:cTn id="19" dur="500"/>
                                        <p:tgtEl>
                                          <p:spTgt spid="3">
                                            <p:txEl>
                                              <p:pRg st="11" end="1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tables in AdventureWorks (AW)</a:t>
            </a:r>
          </a:p>
        </p:txBody>
      </p:sp>
      <p:sp>
        <p:nvSpPr>
          <p:cNvPr id="3" name="Content Placeholder 2"/>
          <p:cNvSpPr>
            <a:spLocks noGrp="1"/>
          </p:cNvSpPr>
          <p:nvPr>
            <p:ph idx="1"/>
          </p:nvPr>
        </p:nvSpPr>
        <p:spPr>
          <a:xfrm>
            <a:off x="924757" y="2406589"/>
            <a:ext cx="4800600" cy="4876800"/>
          </a:xfrm>
        </p:spPr>
        <p:txBody>
          <a:bodyPr>
            <a:normAutofit fontScale="85000" lnSpcReduction="20000"/>
          </a:bodyPr>
          <a:lstStyle/>
          <a:p>
            <a:r>
              <a:rPr lang="en-US" dirty="0"/>
              <a:t>The AdventureWorks2008 database is not in your account.  To query tables in other accounts, you need to add more information to the table name in the FROM clause. </a:t>
            </a:r>
          </a:p>
          <a:p>
            <a:r>
              <a:rPr lang="en-US" dirty="0"/>
              <a:t>In SQL below we specify the database or account name and the schema</a:t>
            </a:r>
          </a:p>
          <a:p>
            <a:pPr lvl="2">
              <a:buNone/>
            </a:pPr>
            <a:r>
              <a:rPr lang="en-US" sz="1500" dirty="0" err="1">
                <a:solidFill>
                  <a:schemeClr val="tx2">
                    <a:lumMod val="60000"/>
                    <a:lumOff val="40000"/>
                  </a:schemeClr>
                </a:solidFill>
              </a:rPr>
              <a:t>databasename</a:t>
            </a:r>
            <a:r>
              <a:rPr lang="en-US" sz="1500" dirty="0" err="1"/>
              <a:t>.</a:t>
            </a:r>
            <a:r>
              <a:rPr lang="en-US" sz="1500" dirty="0" err="1">
                <a:solidFill>
                  <a:schemeClr val="accent3">
                    <a:lumMod val="75000"/>
                  </a:schemeClr>
                </a:solidFill>
              </a:rPr>
              <a:t>schema</a:t>
            </a:r>
            <a:r>
              <a:rPr lang="en-US" sz="1500" dirty="0" err="1"/>
              <a:t>.tablename</a:t>
            </a:r>
            <a:endParaRPr lang="en-US" sz="1500" dirty="0"/>
          </a:p>
          <a:p>
            <a:pPr>
              <a:buNone/>
            </a:pPr>
            <a:endParaRPr lang="en-US" sz="1400" dirty="0">
              <a:latin typeface="Courier New" pitchFamily="49" charset="0"/>
              <a:cs typeface="Courier New" pitchFamily="49" charset="0"/>
            </a:endParaRPr>
          </a:p>
          <a:p>
            <a:pPr>
              <a:buNone/>
            </a:pPr>
            <a:r>
              <a:rPr lang="en-US" sz="1300" dirty="0">
                <a:latin typeface="Courier New" pitchFamily="49" charset="0"/>
                <a:cs typeface="Courier New" pitchFamily="49" charset="0"/>
              </a:rPr>
              <a:t>/* List departments in </a:t>
            </a:r>
            <a:r>
              <a:rPr lang="en-US" sz="1300" dirty="0" err="1">
                <a:latin typeface="Courier New" pitchFamily="49" charset="0"/>
                <a:cs typeface="Courier New" pitchFamily="49" charset="0"/>
              </a:rPr>
              <a:t>AdventureWorks</a:t>
            </a:r>
            <a:r>
              <a:rPr lang="en-US" sz="1300" dirty="0">
                <a:latin typeface="Courier New" pitchFamily="49" charset="0"/>
                <a:cs typeface="Courier New" pitchFamily="49" charset="0"/>
              </a:rPr>
              <a:t> */</a:t>
            </a:r>
          </a:p>
          <a:p>
            <a:pPr>
              <a:buNone/>
            </a:pPr>
            <a:endParaRPr lang="en-US" sz="1400" dirty="0">
              <a:latin typeface="Courier New" pitchFamily="49" charset="0"/>
              <a:cs typeface="Courier New" pitchFamily="49" charset="0"/>
            </a:endParaRPr>
          </a:p>
          <a:p>
            <a:pPr>
              <a:buNone/>
            </a:pPr>
            <a:r>
              <a:rPr lang="en-US" sz="1300" dirty="0">
                <a:latin typeface="Courier New" pitchFamily="49" charset="0"/>
                <a:cs typeface="Courier New" pitchFamily="49" charset="0"/>
              </a:rPr>
              <a:t>Select </a:t>
            </a:r>
            <a:r>
              <a:rPr lang="en-US" sz="1300" dirty="0" err="1">
                <a:latin typeface="Courier New" pitchFamily="49" charset="0"/>
                <a:cs typeface="Courier New" pitchFamily="49" charset="0"/>
              </a:rPr>
              <a:t>DepartmentID</a:t>
            </a:r>
            <a:r>
              <a:rPr lang="en-US" sz="1300" dirty="0">
                <a:latin typeface="Courier New" pitchFamily="49" charset="0"/>
                <a:cs typeface="Courier New" pitchFamily="49" charset="0"/>
              </a:rPr>
              <a:t>, Name, </a:t>
            </a:r>
            <a:r>
              <a:rPr lang="en-US" sz="1300" dirty="0" err="1">
                <a:latin typeface="Courier New" pitchFamily="49" charset="0"/>
                <a:cs typeface="Courier New" pitchFamily="49" charset="0"/>
              </a:rPr>
              <a:t>GroupName</a:t>
            </a:r>
            <a:endParaRPr lang="en-US" sz="1300" dirty="0">
              <a:latin typeface="Courier New" pitchFamily="49" charset="0"/>
              <a:cs typeface="Courier New" pitchFamily="49" charset="0"/>
            </a:endParaRPr>
          </a:p>
          <a:p>
            <a:pPr>
              <a:buNone/>
            </a:pPr>
            <a:r>
              <a:rPr lang="en-US" sz="1300" dirty="0">
                <a:latin typeface="Courier New" pitchFamily="49" charset="0"/>
                <a:cs typeface="Courier New" pitchFamily="49" charset="0"/>
              </a:rPr>
              <a:t>From AdventureWorks2008.HumanResources.Department;</a:t>
            </a:r>
            <a:endParaRPr lang="en-US" sz="1400" dirty="0">
              <a:latin typeface="Courier New" pitchFamily="49" charset="0"/>
              <a:cs typeface="Courier New" pitchFamily="49" charset="0"/>
            </a:endParaRPr>
          </a:p>
          <a:p>
            <a:endParaRPr lang="en-US" dirty="0"/>
          </a:p>
          <a:p>
            <a:r>
              <a:rPr lang="en-US" dirty="0"/>
              <a:t>Show information about shifts.</a:t>
            </a:r>
          </a:p>
          <a:p>
            <a:pPr>
              <a:buNone/>
            </a:pPr>
            <a:endParaRPr lang="en-US" sz="2100" dirty="0"/>
          </a:p>
          <a:p>
            <a:pPr>
              <a:buNone/>
            </a:pPr>
            <a:r>
              <a:rPr lang="en-US" sz="1300" dirty="0">
                <a:latin typeface="Courier New" pitchFamily="49" charset="0"/>
                <a:cs typeface="Courier New" pitchFamily="49" charset="0"/>
              </a:rPr>
              <a:t>/* List shift data </a:t>
            </a:r>
            <a:r>
              <a:rPr lang="en-US" sz="1300" dirty="0" err="1">
                <a:latin typeface="Courier New" pitchFamily="49" charset="0"/>
                <a:cs typeface="Courier New" pitchFamily="49" charset="0"/>
              </a:rPr>
              <a:t>AdventureWorks</a:t>
            </a:r>
            <a:r>
              <a:rPr lang="en-US" sz="1300" dirty="0">
                <a:latin typeface="Courier New" pitchFamily="49" charset="0"/>
                <a:cs typeface="Courier New" pitchFamily="49" charset="0"/>
              </a:rPr>
              <a:t> */</a:t>
            </a:r>
          </a:p>
          <a:p>
            <a:pPr>
              <a:buNone/>
            </a:pPr>
            <a:endParaRPr lang="en-US" sz="1300" dirty="0">
              <a:latin typeface="Courier New" pitchFamily="49" charset="0"/>
              <a:cs typeface="Courier New" pitchFamily="49" charset="0"/>
            </a:endParaRPr>
          </a:p>
          <a:p>
            <a:pPr>
              <a:buNone/>
            </a:pPr>
            <a:r>
              <a:rPr lang="en-US" sz="1300" dirty="0">
                <a:latin typeface="Courier New" pitchFamily="49" charset="0"/>
                <a:cs typeface="Courier New" pitchFamily="49" charset="0"/>
              </a:rPr>
              <a:t>Select </a:t>
            </a:r>
            <a:r>
              <a:rPr lang="en-US" sz="1300" dirty="0" err="1">
                <a:latin typeface="Courier New" pitchFamily="49" charset="0"/>
                <a:cs typeface="Courier New" pitchFamily="49" charset="0"/>
              </a:rPr>
              <a:t>ShiftID</a:t>
            </a:r>
            <a:r>
              <a:rPr lang="en-US" sz="1300" dirty="0">
                <a:latin typeface="Courier New" pitchFamily="49" charset="0"/>
                <a:cs typeface="Courier New" pitchFamily="49" charset="0"/>
              </a:rPr>
              <a:t>, Name, </a:t>
            </a:r>
            <a:r>
              <a:rPr lang="en-US" sz="1300" dirty="0" err="1">
                <a:latin typeface="Courier New" pitchFamily="49" charset="0"/>
                <a:cs typeface="Courier New" pitchFamily="49" charset="0"/>
              </a:rPr>
              <a:t>StartTime</a:t>
            </a:r>
            <a:r>
              <a:rPr lang="en-US" sz="1300" dirty="0">
                <a:latin typeface="Courier New" pitchFamily="49" charset="0"/>
                <a:cs typeface="Courier New" pitchFamily="49" charset="0"/>
              </a:rPr>
              <a:t>, </a:t>
            </a:r>
            <a:r>
              <a:rPr lang="en-US" sz="1300" dirty="0" err="1">
                <a:latin typeface="Courier New" pitchFamily="49" charset="0"/>
                <a:cs typeface="Courier New" pitchFamily="49" charset="0"/>
              </a:rPr>
              <a:t>EndTime</a:t>
            </a:r>
            <a:endParaRPr lang="en-US" sz="1300" dirty="0">
              <a:latin typeface="Courier New" pitchFamily="49" charset="0"/>
              <a:cs typeface="Courier New" pitchFamily="49" charset="0"/>
            </a:endParaRPr>
          </a:p>
          <a:p>
            <a:pPr>
              <a:buNone/>
            </a:pPr>
            <a:r>
              <a:rPr lang="en-US" sz="1300" dirty="0">
                <a:latin typeface="Courier New" pitchFamily="49" charset="0"/>
                <a:cs typeface="Courier New" pitchFamily="49" charset="0"/>
              </a:rPr>
              <a:t>From AdventureWorks2008.HumanResources.Shift;</a:t>
            </a:r>
            <a:endParaRPr lang="en-US" sz="14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25</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466644" y="1902042"/>
            <a:ext cx="3349850" cy="2238047"/>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466644" y="4567562"/>
            <a:ext cx="3206217"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blinds(horizontal)">
                                      <p:cBhvr>
                                        <p:cTn id="12" dur="500"/>
                                        <p:tgtEl>
                                          <p:spTgt spid="3">
                                            <p:txEl>
                                              <p:pRg st="9" end="9"/>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Effect transition="in" filter="blinds(horizontal)">
                                      <p:cBhvr>
                                        <p:cTn id="15" dur="500"/>
                                        <p:tgtEl>
                                          <p:spTgt spid="3">
                                            <p:txEl>
                                              <p:pRg st="11" end="1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3" end="13"/>
                                            </p:txEl>
                                          </p:spTgt>
                                        </p:tgtEl>
                                        <p:attrNameLst>
                                          <p:attrName>style.visibility</p:attrName>
                                        </p:attrNameLst>
                                      </p:cBhvr>
                                      <p:to>
                                        <p:strVal val="visible"/>
                                      </p:to>
                                    </p:set>
                                    <p:animEffect transition="in" filter="blinds(horizontal)">
                                      <p:cBhvr>
                                        <p:cTn id="18" dur="500"/>
                                        <p:tgtEl>
                                          <p:spTgt spid="3">
                                            <p:txEl>
                                              <p:pRg st="13" end="1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animEffect transition="in" filter="blinds(horizontal)">
                                      <p:cBhvr>
                                        <p:cTn id="21" dur="500"/>
                                        <p:tgtEl>
                                          <p:spTgt spid="3">
                                            <p:txEl>
                                              <p:pRg st="14" end="1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blinds(horizontal)">
                                      <p:cBhvr>
                                        <p:cTn id="26"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Count rows in a table</a:t>
            </a:r>
          </a:p>
        </p:txBody>
      </p:sp>
      <p:sp>
        <p:nvSpPr>
          <p:cNvPr id="3" name="Content Placeholder 2"/>
          <p:cNvSpPr>
            <a:spLocks noGrp="1"/>
          </p:cNvSpPr>
          <p:nvPr>
            <p:ph idx="1"/>
          </p:nvPr>
        </p:nvSpPr>
        <p:spPr>
          <a:xfrm>
            <a:off x="1075677" y="2485894"/>
            <a:ext cx="4800600" cy="4800600"/>
          </a:xfrm>
        </p:spPr>
        <p:txBody>
          <a:bodyPr>
            <a:normAutofit/>
          </a:bodyPr>
          <a:lstStyle/>
          <a:p>
            <a:r>
              <a:rPr lang="en-US" dirty="0"/>
              <a:t>How many students are there?</a:t>
            </a:r>
          </a:p>
          <a:p>
            <a:pPr>
              <a:buNone/>
            </a:pPr>
            <a:endParaRPr lang="en-US" sz="2000" dirty="0"/>
          </a:p>
          <a:p>
            <a:pPr>
              <a:buNone/>
            </a:pPr>
            <a:r>
              <a:rPr lang="en-US" sz="1200" dirty="0">
                <a:latin typeface="Courier New" pitchFamily="49" charset="0"/>
                <a:cs typeface="Courier New" pitchFamily="49" charset="0"/>
              </a:rPr>
              <a:t>/* Count students */</a:t>
            </a:r>
          </a:p>
          <a:p>
            <a:pPr>
              <a:buNone/>
            </a:pPr>
            <a:r>
              <a:rPr lang="en-US" sz="1200" dirty="0">
                <a:latin typeface="Courier New" pitchFamily="49" charset="0"/>
                <a:cs typeface="Courier New" pitchFamily="49" charset="0"/>
              </a:rPr>
              <a:t>select count(*)</a:t>
            </a:r>
          </a:p>
          <a:p>
            <a:pPr>
              <a:buNone/>
            </a:pPr>
            <a:r>
              <a:rPr lang="en-US" sz="1200" dirty="0">
                <a:latin typeface="Courier New" pitchFamily="49" charset="0"/>
                <a:cs typeface="Courier New" pitchFamily="49" charset="0"/>
              </a:rPr>
              <a:t>from students;</a:t>
            </a:r>
          </a:p>
          <a:p>
            <a:pPr>
              <a:buNone/>
            </a:pPr>
            <a:endParaRPr lang="en-US" sz="1600" dirty="0">
              <a:latin typeface="Courier New" pitchFamily="49" charset="0"/>
              <a:cs typeface="Courier New" pitchFamily="49" charset="0"/>
            </a:endParaRPr>
          </a:p>
          <a:p>
            <a:r>
              <a:rPr lang="en-US" dirty="0"/>
              <a:t>How many records are there in AW2008’s EMPLOYEE table?</a:t>
            </a:r>
          </a:p>
          <a:p>
            <a:pPr>
              <a:buNone/>
            </a:pPr>
            <a:endParaRPr lang="en-US" sz="1600" dirty="0"/>
          </a:p>
          <a:p>
            <a:pPr>
              <a:buNone/>
            </a:pPr>
            <a:r>
              <a:rPr lang="en-US" sz="1200" dirty="0">
                <a:latin typeface="Courier New" pitchFamily="49" charset="0"/>
                <a:cs typeface="Courier New" pitchFamily="49" charset="0"/>
              </a:rPr>
              <a:t>/* Count employee records in AW */</a:t>
            </a:r>
          </a:p>
          <a:p>
            <a:pPr>
              <a:buNone/>
            </a:pPr>
            <a:r>
              <a:rPr lang="en-US" sz="1200" dirty="0">
                <a:latin typeface="Courier New" pitchFamily="49" charset="0"/>
                <a:cs typeface="Courier New" pitchFamily="49" charset="0"/>
              </a:rPr>
              <a:t>select count(*)</a:t>
            </a:r>
          </a:p>
          <a:p>
            <a:pPr>
              <a:buNone/>
            </a:pPr>
            <a:r>
              <a:rPr lang="en-US" sz="1200" dirty="0">
                <a:latin typeface="Courier New" pitchFamily="49" charset="0"/>
                <a:cs typeface="Courier New" pitchFamily="49" charset="0"/>
              </a:rPr>
              <a:t>from AdventureWorks2008.HumanResources.Employee;</a:t>
            </a:r>
          </a:p>
          <a:p>
            <a:pPr>
              <a:buNone/>
            </a:pPr>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26</a:t>
            </a:fld>
            <a:endParaRPr kumimoji="0" lang="en-US"/>
          </a:p>
        </p:txBody>
      </p:sp>
      <p:pic>
        <p:nvPicPr>
          <p:cNvPr id="4098" name="Picture 2"/>
          <p:cNvPicPr>
            <a:picLocks noChangeAspect="1" noChangeArrowheads="1"/>
          </p:cNvPicPr>
          <p:nvPr/>
        </p:nvPicPr>
        <p:blipFill>
          <a:blip r:embed="rId3" cstate="print"/>
          <a:srcRect/>
          <a:stretch>
            <a:fillRect/>
          </a:stretch>
        </p:blipFill>
        <p:spPr bwMode="auto">
          <a:xfrm>
            <a:off x="6630141" y="1804387"/>
            <a:ext cx="1685925" cy="1771387"/>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858000" y="3886201"/>
            <a:ext cx="3139406" cy="1666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blinds(horizontal)">
                                      <p:cBhvr>
                                        <p:cTn id="10" dur="500"/>
                                        <p:tgtEl>
                                          <p:spTgt spid="3">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blinds(horizontal)">
                                      <p:cBhvr>
                                        <p:cTn id="13" dur="500"/>
                                        <p:tgtEl>
                                          <p:spTgt spid="3">
                                            <p:txEl>
                                              <p:pRg st="9" end="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blinds(horizontal)">
                                      <p:cBhvr>
                                        <p:cTn id="16" dur="500"/>
                                        <p:tgtEl>
                                          <p:spTgt spid="3">
                                            <p:txEl>
                                              <p:pRg st="10" end="1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100"/>
                                        </p:tgtEl>
                                        <p:attrNameLst>
                                          <p:attrName>style.visibility</p:attrName>
                                        </p:attrNameLst>
                                      </p:cBhvr>
                                      <p:to>
                                        <p:strVal val="visible"/>
                                      </p:to>
                                    </p:set>
                                    <p:animEffect transition="in" filter="blinds(horizontal)">
                                      <p:cBhvr>
                                        <p:cTn id="1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B28C-E904-4BC2-ACE3-2F7C7DE8DCDC}"/>
              </a:ext>
            </a:extLst>
          </p:cNvPr>
          <p:cNvSpPr>
            <a:spLocks noGrp="1"/>
          </p:cNvSpPr>
          <p:nvPr>
            <p:ph type="title"/>
          </p:nvPr>
        </p:nvSpPr>
        <p:spPr/>
        <p:txBody>
          <a:bodyPr/>
          <a:lstStyle/>
          <a:p>
            <a:r>
              <a:rPr lang="en-US" dirty="0"/>
              <a:t>SELECT FROM WHERE</a:t>
            </a:r>
          </a:p>
        </p:txBody>
      </p:sp>
    </p:spTree>
    <p:extLst>
      <p:ext uri="{BB962C8B-B14F-4D97-AF65-F5344CB8AC3E}">
        <p14:creationId xmlns:p14="http://schemas.microsoft.com/office/powerpoint/2010/main" val="2461702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SELECT … FROM … WHERE</a:t>
            </a:r>
          </a:p>
        </p:txBody>
      </p:sp>
      <p:sp>
        <p:nvSpPr>
          <p:cNvPr id="3" name="Content Placeholder 2"/>
          <p:cNvSpPr>
            <a:spLocks noGrp="1"/>
          </p:cNvSpPr>
          <p:nvPr>
            <p:ph idx="1"/>
          </p:nvPr>
        </p:nvSpPr>
        <p:spPr/>
        <p:txBody>
          <a:bodyPr>
            <a:normAutofit/>
          </a:bodyPr>
          <a:lstStyle/>
          <a:p>
            <a:r>
              <a:rPr lang="en-US"/>
              <a:t>Adding the WHERE clause to the SELECT statement allows you to filter output based on a criterion.</a:t>
            </a:r>
          </a:p>
          <a:p>
            <a:r>
              <a:rPr lang="en-US"/>
              <a:t>Syntax:</a:t>
            </a:r>
          </a:p>
          <a:p>
            <a:pPr lvl="2">
              <a:buNone/>
            </a:pPr>
            <a:r>
              <a:rPr lang="en-US"/>
              <a:t>SELECT &lt;column1&gt;, &lt;column2&gt;, …</a:t>
            </a:r>
          </a:p>
          <a:p>
            <a:pPr lvl="2">
              <a:buNone/>
            </a:pPr>
            <a:r>
              <a:rPr lang="en-US"/>
              <a:t>FROM &lt;tablename&gt;</a:t>
            </a:r>
          </a:p>
          <a:p>
            <a:pPr lvl="2">
              <a:buNone/>
            </a:pPr>
            <a:r>
              <a:rPr lang="en-US">
                <a:solidFill>
                  <a:schemeClr val="accent1">
                    <a:lumMod val="75000"/>
                  </a:schemeClr>
                </a:solidFill>
              </a:rPr>
              <a:t>WHERE &lt;column&gt; = &lt;criterion&gt;</a:t>
            </a:r>
            <a:r>
              <a:rPr lang="en-US"/>
              <a:t>;</a:t>
            </a:r>
          </a:p>
          <a:p>
            <a:r>
              <a:rPr lang="en-US"/>
              <a:t>The syntax shown here checks whether data in a column </a:t>
            </a:r>
            <a:r>
              <a:rPr lang="en-US" b="1"/>
              <a:t>equals</a:t>
            </a:r>
            <a:r>
              <a:rPr lang="en-US"/>
              <a:t> the criterion.  Of course, other evaluations can be used.</a:t>
            </a:r>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28</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the Student-Team database</a:t>
            </a:r>
          </a:p>
        </p:txBody>
      </p:sp>
      <p:sp>
        <p:nvSpPr>
          <p:cNvPr id="3" name="Content Placeholder 2"/>
          <p:cNvSpPr>
            <a:spLocks noGrp="1"/>
          </p:cNvSpPr>
          <p:nvPr>
            <p:ph idx="1"/>
          </p:nvPr>
        </p:nvSpPr>
        <p:spPr>
          <a:xfrm>
            <a:off x="1981200" y="1447800"/>
            <a:ext cx="4495800" cy="4648200"/>
          </a:xfrm>
        </p:spPr>
        <p:txBody>
          <a:bodyPr>
            <a:normAutofit/>
          </a:bodyPr>
          <a:lstStyle/>
          <a:p>
            <a:r>
              <a:rPr lang="en-US"/>
              <a:t>Open a Query pane (New Query).</a:t>
            </a:r>
          </a:p>
          <a:p>
            <a:r>
              <a:rPr lang="en-US"/>
              <a:t>Find out which students are on the Systems Designers (SYSDES) team.</a:t>
            </a:r>
          </a:p>
          <a:p>
            <a:pPr>
              <a:buNone/>
            </a:pPr>
            <a:endParaRPr lang="en-US"/>
          </a:p>
          <a:p>
            <a:pPr>
              <a:buNone/>
            </a:pPr>
            <a:r>
              <a:rPr lang="en-US" sz="1400">
                <a:latin typeface="Courier New" pitchFamily="49" charset="0"/>
                <a:cs typeface="Courier New" pitchFamily="49" charset="0"/>
              </a:rPr>
              <a:t>/* Show students on the SYSDES team. */</a:t>
            </a:r>
          </a:p>
          <a:p>
            <a:pPr>
              <a:buNone/>
            </a:pPr>
            <a:r>
              <a:rPr lang="en-US" sz="1400">
                <a:latin typeface="Courier New" pitchFamily="49" charset="0"/>
                <a:cs typeface="Courier New" pitchFamily="49" charset="0"/>
              </a:rPr>
              <a:t>select std_teamID, stdfname, stdlname</a:t>
            </a:r>
          </a:p>
          <a:p>
            <a:pPr>
              <a:buNone/>
            </a:pPr>
            <a:r>
              <a:rPr lang="en-US" sz="1400">
                <a:latin typeface="Courier New" pitchFamily="49" charset="0"/>
                <a:cs typeface="Courier New" pitchFamily="49" charset="0"/>
              </a:rPr>
              <a:t>from students</a:t>
            </a:r>
          </a:p>
          <a:p>
            <a:pPr>
              <a:buNone/>
            </a:pPr>
            <a:r>
              <a:rPr lang="en-US" sz="1400" b="1">
                <a:latin typeface="Courier New" pitchFamily="49" charset="0"/>
                <a:cs typeface="Courier New" pitchFamily="49" charset="0"/>
              </a:rPr>
              <a:t>where std_teamID = 'SYSDES'</a:t>
            </a:r>
            <a:r>
              <a:rPr lang="en-US" sz="1400">
                <a:latin typeface="Courier New" pitchFamily="49" charset="0"/>
                <a:cs typeface="Courier New" pitchFamily="49" charset="0"/>
              </a:rPr>
              <a:t>;</a:t>
            </a:r>
          </a:p>
          <a:p>
            <a:endParaRPr lang="en-US" sz="2000">
              <a:latin typeface="Courier New" pitchFamily="49" charset="0"/>
              <a:cs typeface="Courier New" pitchFamily="49" charset="0"/>
            </a:endParaRPr>
          </a:p>
          <a:p>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29</a:t>
            </a:fld>
            <a:endParaRPr kumimoji="0" lang="en-US"/>
          </a:p>
        </p:txBody>
      </p:sp>
      <p:pic>
        <p:nvPicPr>
          <p:cNvPr id="1026" name="Picture 2"/>
          <p:cNvPicPr>
            <a:picLocks noChangeAspect="1" noChangeArrowheads="1"/>
          </p:cNvPicPr>
          <p:nvPr/>
        </p:nvPicPr>
        <p:blipFill>
          <a:blip r:embed="rId3" cstate="print"/>
          <a:srcRect/>
          <a:stretch>
            <a:fillRect/>
          </a:stretch>
        </p:blipFill>
        <p:spPr bwMode="auto">
          <a:xfrm>
            <a:off x="6858001" y="2362201"/>
            <a:ext cx="2771775" cy="227988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blinds(horizontal)">
                                      <p:cBhvr>
                                        <p:cTn id="2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02D0-5F94-4A3C-9B98-7F827555AF49}"/>
              </a:ext>
            </a:extLst>
          </p:cNvPr>
          <p:cNvSpPr>
            <a:spLocks noGrp="1"/>
          </p:cNvSpPr>
          <p:nvPr>
            <p:ph type="title"/>
          </p:nvPr>
        </p:nvSpPr>
        <p:spPr/>
        <p:txBody>
          <a:bodyPr>
            <a:normAutofit/>
          </a:bodyPr>
          <a:lstStyle/>
          <a:p>
            <a:r>
              <a:rPr lang="en-US" b="1" dirty="0"/>
              <a:t>In class Practice for SQL working packet</a:t>
            </a:r>
            <a:br>
              <a:rPr lang="en-US" dirty="0"/>
            </a:br>
            <a:endParaRPr lang="en-US" i="1" dirty="0"/>
          </a:p>
        </p:txBody>
      </p:sp>
      <p:sp>
        <p:nvSpPr>
          <p:cNvPr id="3" name="Content Placeholder 2">
            <a:extLst>
              <a:ext uri="{FF2B5EF4-FFF2-40B4-BE49-F238E27FC236}">
                <a16:creationId xmlns:a16="http://schemas.microsoft.com/office/drawing/2014/main" id="{0F9453FF-16A4-4FF7-8ED1-BD843487B1E2}"/>
              </a:ext>
            </a:extLst>
          </p:cNvPr>
          <p:cNvSpPr>
            <a:spLocks noGrp="1"/>
          </p:cNvSpPr>
          <p:nvPr>
            <p:ph idx="1"/>
          </p:nvPr>
        </p:nvSpPr>
        <p:spPr/>
        <p:txBody>
          <a:bodyPr/>
          <a:lstStyle/>
          <a:p>
            <a:r>
              <a:rPr lang="en-US" dirty="0">
                <a:solidFill>
                  <a:schemeClr val="accent4"/>
                </a:solidFill>
              </a:rPr>
              <a:t>a </a:t>
            </a:r>
            <a:r>
              <a:rPr lang="en-US" dirty="0"/>
              <a:t>CREATE TABLE</a:t>
            </a:r>
          </a:p>
          <a:p>
            <a:pPr lvl="1"/>
            <a:r>
              <a:rPr lang="en-US" dirty="0"/>
              <a:t> </a:t>
            </a:r>
            <a:r>
              <a:rPr lang="en-US" dirty="0">
                <a:solidFill>
                  <a:schemeClr val="accent4"/>
                </a:solidFill>
              </a:rPr>
              <a:t>a1</a:t>
            </a:r>
            <a:r>
              <a:rPr lang="en-US" dirty="0"/>
              <a:t>INSERT INTO TABLE</a:t>
            </a:r>
          </a:p>
          <a:p>
            <a:r>
              <a:rPr lang="en-US" dirty="0">
                <a:solidFill>
                  <a:schemeClr val="accent4"/>
                </a:solidFill>
              </a:rPr>
              <a:t>b</a:t>
            </a:r>
            <a:r>
              <a:rPr lang="en-US" dirty="0"/>
              <a:t> SELECT FROM</a:t>
            </a:r>
          </a:p>
          <a:p>
            <a:r>
              <a:rPr lang="en-US" dirty="0">
                <a:solidFill>
                  <a:schemeClr val="accent4"/>
                </a:solidFill>
              </a:rPr>
              <a:t>c </a:t>
            </a:r>
            <a:r>
              <a:rPr lang="en-US" dirty="0"/>
              <a:t>SELECT FROM WHERE</a:t>
            </a:r>
          </a:p>
          <a:p>
            <a:r>
              <a:rPr lang="en-US" dirty="0">
                <a:solidFill>
                  <a:schemeClr val="accent4"/>
                </a:solidFill>
              </a:rPr>
              <a:t>d</a:t>
            </a:r>
            <a:r>
              <a:rPr lang="en-US" dirty="0"/>
              <a:t> LOGICAL OPERATORS</a:t>
            </a:r>
          </a:p>
          <a:p>
            <a:r>
              <a:rPr lang="en-US" dirty="0">
                <a:solidFill>
                  <a:schemeClr val="accent4"/>
                </a:solidFill>
              </a:rPr>
              <a:t>e </a:t>
            </a:r>
            <a:r>
              <a:rPr lang="en-US" dirty="0"/>
              <a:t>INEXACT MATCH</a:t>
            </a:r>
          </a:p>
          <a:p>
            <a:r>
              <a:rPr lang="en-US" dirty="0">
                <a:solidFill>
                  <a:schemeClr val="accent4"/>
                </a:solidFill>
              </a:rPr>
              <a:t>f</a:t>
            </a:r>
            <a:r>
              <a:rPr lang="en-US" dirty="0"/>
              <a:t> IN AND NULL</a:t>
            </a:r>
          </a:p>
          <a:p>
            <a:endParaRPr lang="en-US" dirty="0"/>
          </a:p>
        </p:txBody>
      </p:sp>
      <p:sp>
        <p:nvSpPr>
          <p:cNvPr id="4" name="TextBox 3">
            <a:extLst>
              <a:ext uri="{FF2B5EF4-FFF2-40B4-BE49-F238E27FC236}">
                <a16:creationId xmlns:a16="http://schemas.microsoft.com/office/drawing/2014/main" id="{7C130E38-C7E2-4F1B-B8D9-66736E2EBAD9}"/>
              </a:ext>
            </a:extLst>
          </p:cNvPr>
          <p:cNvSpPr txBox="1"/>
          <p:nvPr/>
        </p:nvSpPr>
        <p:spPr>
          <a:xfrm>
            <a:off x="1198485" y="5954007"/>
            <a:ext cx="10662082" cy="369332"/>
          </a:xfrm>
          <a:prstGeom prst="rect">
            <a:avLst/>
          </a:prstGeom>
          <a:noFill/>
        </p:spPr>
        <p:txBody>
          <a:bodyPr wrap="square" rtlCol="0">
            <a:spAutoFit/>
          </a:bodyPr>
          <a:lstStyle/>
          <a:p>
            <a:r>
              <a:rPr lang="en-US" sz="1800" i="1" dirty="0"/>
              <a:t>material revised from University of Arkansas/Microsoft Enterprise Consortium, originally prepared by Jennifer </a:t>
            </a:r>
            <a:r>
              <a:rPr lang="en-US" sz="1800" i="1" dirty="0" err="1"/>
              <a:t>Kreie</a:t>
            </a:r>
            <a:r>
              <a:rPr lang="en-US" sz="1800" i="1" dirty="0"/>
              <a:t>	</a:t>
            </a:r>
            <a:endParaRPr lang="en-US" dirty="0"/>
          </a:p>
        </p:txBody>
      </p:sp>
    </p:spTree>
    <p:extLst>
      <p:ext uri="{BB962C8B-B14F-4D97-AF65-F5344CB8AC3E}">
        <p14:creationId xmlns:p14="http://schemas.microsoft.com/office/powerpoint/2010/main" val="3364977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Find students on another team.</a:t>
            </a:r>
          </a:p>
        </p:txBody>
      </p:sp>
      <p:sp>
        <p:nvSpPr>
          <p:cNvPr id="3" name="Content Placeholder 2"/>
          <p:cNvSpPr>
            <a:spLocks noGrp="1"/>
          </p:cNvSpPr>
          <p:nvPr>
            <p:ph idx="1"/>
          </p:nvPr>
        </p:nvSpPr>
        <p:spPr>
          <a:xfrm>
            <a:off x="1981200" y="1447800"/>
            <a:ext cx="4495800" cy="4648200"/>
          </a:xfrm>
        </p:spPr>
        <p:txBody>
          <a:bodyPr>
            <a:normAutofit/>
          </a:bodyPr>
          <a:lstStyle/>
          <a:p>
            <a:r>
              <a:rPr lang="en-US"/>
              <a:t>Which students are on the  Digital Solutions team?</a:t>
            </a:r>
          </a:p>
          <a:p>
            <a:pPr>
              <a:buNone/>
            </a:pPr>
            <a:endParaRPr lang="en-US"/>
          </a:p>
          <a:p>
            <a:pPr>
              <a:buNone/>
            </a:pPr>
            <a:r>
              <a:rPr lang="en-US" sz="1200">
                <a:latin typeface="Courier New" pitchFamily="49" charset="0"/>
                <a:cs typeface="Courier New" pitchFamily="49" charset="0"/>
              </a:rPr>
              <a:t>/* Show students on the DIGSOL team. */</a:t>
            </a:r>
          </a:p>
          <a:p>
            <a:pPr>
              <a:buNone/>
            </a:pPr>
            <a:r>
              <a:rPr lang="en-US" sz="1200">
                <a:latin typeface="Courier New" pitchFamily="49" charset="0"/>
                <a:cs typeface="Courier New" pitchFamily="49" charset="0"/>
              </a:rPr>
              <a:t>select std_teamID, stdfname, stdlname</a:t>
            </a:r>
          </a:p>
          <a:p>
            <a:pPr>
              <a:buNone/>
            </a:pPr>
            <a:r>
              <a:rPr lang="en-US" sz="1200">
                <a:latin typeface="Courier New" pitchFamily="49" charset="0"/>
                <a:cs typeface="Courier New" pitchFamily="49" charset="0"/>
              </a:rPr>
              <a:t>from students</a:t>
            </a:r>
          </a:p>
          <a:p>
            <a:pPr>
              <a:buNone/>
            </a:pPr>
            <a:r>
              <a:rPr lang="en-US" sz="1200" b="1">
                <a:latin typeface="Courier New" pitchFamily="49" charset="0"/>
                <a:cs typeface="Courier New" pitchFamily="49" charset="0"/>
              </a:rPr>
              <a:t>where std_teamID = 'DIGSOL'</a:t>
            </a:r>
            <a:r>
              <a:rPr lang="en-US" sz="1200">
                <a:latin typeface="Courier New" pitchFamily="49" charset="0"/>
                <a:cs typeface="Courier New" pitchFamily="49" charset="0"/>
              </a:rPr>
              <a:t>;</a:t>
            </a:r>
            <a:endParaRPr lang="en-US">
              <a:latin typeface="Courier New" pitchFamily="49" charset="0"/>
              <a:cs typeface="Courier New" pitchFamily="49" charset="0"/>
            </a:endParaRPr>
          </a:p>
          <a:p>
            <a:endParaRPr lang="en-US"/>
          </a:p>
          <a:p>
            <a:pPr>
              <a:buNone/>
            </a:pPr>
            <a:r>
              <a:rPr lang="en-US" sz="1200">
                <a:latin typeface="Courier New" pitchFamily="49" charset="0"/>
                <a:cs typeface="Courier New" pitchFamily="49" charset="0"/>
              </a:rPr>
              <a:t>/* Show all student data. </a:t>
            </a:r>
          </a:p>
          <a:p>
            <a:pPr>
              <a:buNone/>
            </a:pPr>
            <a:r>
              <a:rPr lang="en-US" sz="1200">
                <a:latin typeface="Courier New" pitchFamily="49" charset="0"/>
                <a:cs typeface="Courier New" pitchFamily="49" charset="0"/>
              </a:rPr>
              <a:t>Show that no one is on the DIGSOL team.*/</a:t>
            </a:r>
          </a:p>
          <a:p>
            <a:pPr>
              <a:buNone/>
            </a:pPr>
            <a:endParaRPr lang="en-US" sz="1200">
              <a:latin typeface="Courier New" pitchFamily="49" charset="0"/>
              <a:cs typeface="Courier New" pitchFamily="49" charset="0"/>
            </a:endParaRPr>
          </a:p>
          <a:p>
            <a:pPr>
              <a:buNone/>
            </a:pPr>
            <a:r>
              <a:rPr lang="en-US" sz="1200">
                <a:latin typeface="Courier New" pitchFamily="49" charset="0"/>
                <a:cs typeface="Courier New" pitchFamily="49" charset="0"/>
              </a:rPr>
              <a:t>select * </a:t>
            </a:r>
          </a:p>
          <a:p>
            <a:pPr>
              <a:buNone/>
            </a:pPr>
            <a:r>
              <a:rPr lang="en-US" sz="1200">
                <a:latin typeface="Courier New" pitchFamily="49" charset="0"/>
                <a:cs typeface="Courier New" pitchFamily="49" charset="0"/>
              </a:rPr>
              <a:t>from students;</a:t>
            </a:r>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30</a:t>
            </a:fld>
            <a:endParaRPr kumimoji="0" lang="en-US"/>
          </a:p>
        </p:txBody>
      </p:sp>
      <p:pic>
        <p:nvPicPr>
          <p:cNvPr id="2050" name="Picture 2"/>
          <p:cNvPicPr>
            <a:picLocks noChangeAspect="1" noChangeArrowheads="1"/>
          </p:cNvPicPr>
          <p:nvPr/>
        </p:nvPicPr>
        <p:blipFill>
          <a:blip r:embed="rId3" cstate="print"/>
          <a:srcRect/>
          <a:stretch>
            <a:fillRect/>
          </a:stretch>
        </p:blipFill>
        <p:spPr bwMode="auto">
          <a:xfrm>
            <a:off x="6553201" y="1524000"/>
            <a:ext cx="2666999" cy="2077778"/>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553201" y="3810001"/>
            <a:ext cx="2733675" cy="254694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horizontal)">
                                      <p:cBhvr>
                                        <p:cTn id="15" dur="500"/>
                                        <p:tgtEl>
                                          <p:spTgt spid="3">
                                            <p:txEl>
                                              <p:pRg st="8" end="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blinds(horizontal)">
                                      <p:cBhvr>
                                        <p:cTn id="18" dur="500"/>
                                        <p:tgtEl>
                                          <p:spTgt spid="3">
                                            <p:txEl>
                                              <p:pRg st="10" end="1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animEffect transition="in" filter="blinds(horizontal)">
                                      <p:cBhvr>
                                        <p:cTn id="21" dur="500"/>
                                        <p:tgtEl>
                                          <p:spTgt spid="3">
                                            <p:txEl>
                                              <p:pRg st="11" end="11"/>
                                            </p:txEl>
                                          </p:spTgt>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blinds(horizontal)">
                                      <p:cBhvr>
                                        <p:cTn id="2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Filter students by major</a:t>
            </a:r>
          </a:p>
        </p:txBody>
      </p:sp>
      <p:sp>
        <p:nvSpPr>
          <p:cNvPr id="3" name="Content Placeholder 2"/>
          <p:cNvSpPr>
            <a:spLocks noGrp="1"/>
          </p:cNvSpPr>
          <p:nvPr>
            <p:ph idx="1"/>
          </p:nvPr>
        </p:nvSpPr>
        <p:spPr>
          <a:xfrm>
            <a:off x="1981200" y="1447800"/>
            <a:ext cx="4495800" cy="4648200"/>
          </a:xfrm>
        </p:spPr>
        <p:txBody>
          <a:bodyPr>
            <a:normAutofit/>
          </a:bodyPr>
          <a:lstStyle/>
          <a:p>
            <a:r>
              <a:rPr lang="en-US"/>
              <a:t>Which students are majoring NOT in IS?</a:t>
            </a:r>
          </a:p>
          <a:p>
            <a:pPr lvl="1"/>
            <a:r>
              <a:rPr lang="en-US"/>
              <a:t>Use “not equal” for the evaluation.</a:t>
            </a:r>
          </a:p>
          <a:p>
            <a:pPr>
              <a:buNone/>
            </a:pPr>
            <a:endParaRPr lang="en-US"/>
          </a:p>
          <a:p>
            <a:pPr>
              <a:buNone/>
            </a:pPr>
            <a:r>
              <a:rPr lang="en-US" sz="1200">
                <a:latin typeface="Courier New" pitchFamily="49" charset="0"/>
                <a:cs typeface="Courier New" pitchFamily="49" charset="0"/>
              </a:rPr>
              <a:t>/* Show students not majoring in information systems. */</a:t>
            </a:r>
          </a:p>
          <a:p>
            <a:pPr>
              <a:buNone/>
            </a:pPr>
            <a:endParaRPr lang="en-US" sz="1200">
              <a:latin typeface="Courier New" pitchFamily="49" charset="0"/>
              <a:cs typeface="Courier New" pitchFamily="49" charset="0"/>
            </a:endParaRPr>
          </a:p>
          <a:p>
            <a:pPr>
              <a:buNone/>
            </a:pPr>
            <a:r>
              <a:rPr lang="en-US" sz="1200">
                <a:latin typeface="Courier New" pitchFamily="49" charset="0"/>
                <a:cs typeface="Courier New" pitchFamily="49" charset="0"/>
              </a:rPr>
              <a:t>select std_teamid, stdfname, stdlname</a:t>
            </a:r>
          </a:p>
          <a:p>
            <a:pPr>
              <a:buNone/>
            </a:pPr>
            <a:r>
              <a:rPr lang="en-US" sz="1200">
                <a:latin typeface="Courier New" pitchFamily="49" charset="0"/>
                <a:cs typeface="Courier New" pitchFamily="49" charset="0"/>
              </a:rPr>
              <a:t>from students</a:t>
            </a:r>
          </a:p>
          <a:p>
            <a:pPr>
              <a:buNone/>
            </a:pPr>
            <a:r>
              <a:rPr lang="en-US" sz="1200" b="1">
                <a:latin typeface="Courier New" pitchFamily="49" charset="0"/>
                <a:cs typeface="Courier New" pitchFamily="49" charset="0"/>
              </a:rPr>
              <a:t>where std_teamID &lt;&gt; 'ISYS'</a:t>
            </a:r>
            <a:r>
              <a:rPr lang="en-US" sz="1200">
                <a:latin typeface="Courier New" pitchFamily="49" charset="0"/>
                <a:cs typeface="Courier New" pitchFamily="49" charset="0"/>
              </a:rPr>
              <a:t>;</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31</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705600" y="1524000"/>
            <a:ext cx="2696366" cy="2557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the AW database</a:t>
            </a:r>
          </a:p>
        </p:txBody>
      </p:sp>
      <p:sp>
        <p:nvSpPr>
          <p:cNvPr id="3" name="Content Placeholder 2"/>
          <p:cNvSpPr>
            <a:spLocks noGrp="1"/>
          </p:cNvSpPr>
          <p:nvPr>
            <p:ph idx="1"/>
          </p:nvPr>
        </p:nvSpPr>
        <p:spPr>
          <a:xfrm>
            <a:off x="581192" y="2166150"/>
            <a:ext cx="6200608" cy="4234649"/>
          </a:xfrm>
        </p:spPr>
        <p:txBody>
          <a:bodyPr>
            <a:normAutofit fontScale="92500" lnSpcReduction="10000"/>
          </a:bodyPr>
          <a:lstStyle/>
          <a:p>
            <a:r>
              <a:rPr lang="en-US" sz="2000" dirty="0">
                <a:solidFill>
                  <a:schemeClr val="accent5">
                    <a:lumMod val="75000"/>
                  </a:schemeClr>
                </a:solidFill>
              </a:rPr>
              <a:t>Count how many AW employees are Design Engineers.</a:t>
            </a:r>
          </a:p>
          <a:p>
            <a:pPr>
              <a:buNone/>
            </a:pPr>
            <a:endParaRPr lang="en-US" dirty="0"/>
          </a:p>
          <a:p>
            <a:pPr>
              <a:buNone/>
            </a:pPr>
            <a:r>
              <a:rPr lang="en-US" sz="1200" dirty="0">
                <a:latin typeface="Courier New" pitchFamily="49" charset="0"/>
                <a:cs typeface="Courier New" pitchFamily="49" charset="0"/>
              </a:rPr>
              <a:t>/* Count how many Design Engineers there </a:t>
            </a:r>
          </a:p>
          <a:p>
            <a:pPr>
              <a:buNone/>
            </a:pPr>
            <a:r>
              <a:rPr lang="en-US" sz="1200" dirty="0">
                <a:latin typeface="Courier New" pitchFamily="49" charset="0"/>
                <a:cs typeface="Courier New" pitchFamily="49" charset="0"/>
              </a:rPr>
              <a:t>are at AW. */</a:t>
            </a:r>
          </a:p>
          <a:p>
            <a:pPr>
              <a:buNone/>
            </a:pP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select count(*) </a:t>
            </a:r>
          </a:p>
          <a:p>
            <a:pPr>
              <a:buNone/>
            </a:pPr>
            <a:r>
              <a:rPr lang="en-US" sz="1200" dirty="0">
                <a:latin typeface="Courier New" pitchFamily="49" charset="0"/>
                <a:cs typeface="Courier New" pitchFamily="49" charset="0"/>
              </a:rPr>
              <a:t>from AdventureWorks2008.HumanResources.Employee</a:t>
            </a:r>
          </a:p>
          <a:p>
            <a:pPr>
              <a:buNone/>
            </a:pPr>
            <a:r>
              <a:rPr lang="en-US" sz="1200" dirty="0">
                <a:latin typeface="Courier New" pitchFamily="49" charset="0"/>
                <a:cs typeface="Courier New" pitchFamily="49" charset="0"/>
              </a:rPr>
              <a:t>where </a:t>
            </a:r>
            <a:r>
              <a:rPr lang="en-US" sz="1200" dirty="0" err="1">
                <a:latin typeface="Courier New" pitchFamily="49" charset="0"/>
                <a:cs typeface="Courier New" pitchFamily="49" charset="0"/>
              </a:rPr>
              <a:t>jobtitle</a:t>
            </a:r>
            <a:r>
              <a:rPr lang="en-US" sz="1200" dirty="0">
                <a:latin typeface="Courier New" pitchFamily="49" charset="0"/>
                <a:cs typeface="Courier New" pitchFamily="49" charset="0"/>
              </a:rPr>
              <a:t> = 'Design Engineer';</a:t>
            </a:r>
          </a:p>
          <a:p>
            <a:pPr>
              <a:buNone/>
            </a:pPr>
            <a:endParaRPr lang="en-US" sz="1200" dirty="0">
              <a:solidFill>
                <a:schemeClr val="accent5">
                  <a:lumMod val="75000"/>
                </a:schemeClr>
              </a:solidFill>
              <a:latin typeface="Courier New" pitchFamily="49" charset="0"/>
              <a:cs typeface="Courier New" pitchFamily="49" charset="0"/>
            </a:endParaRPr>
          </a:p>
          <a:p>
            <a:r>
              <a:rPr lang="en-US" sz="2000" dirty="0">
                <a:solidFill>
                  <a:schemeClr val="accent5">
                    <a:lumMod val="75000"/>
                  </a:schemeClr>
                </a:solidFill>
              </a:rPr>
              <a:t>Which departments are in the Quality Assurance group?</a:t>
            </a:r>
          </a:p>
          <a:p>
            <a:endParaRPr lang="en-US" dirty="0"/>
          </a:p>
          <a:p>
            <a:pPr>
              <a:buNone/>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DepartmentID</a:t>
            </a:r>
            <a:r>
              <a:rPr lang="en-US" sz="1200" dirty="0">
                <a:latin typeface="Courier New" pitchFamily="49" charset="0"/>
                <a:cs typeface="Courier New" pitchFamily="49" charset="0"/>
              </a:rPr>
              <a:t>, Name, </a:t>
            </a:r>
            <a:r>
              <a:rPr lang="en-US" sz="1200" dirty="0" err="1">
                <a:latin typeface="Courier New" pitchFamily="49" charset="0"/>
                <a:cs typeface="Courier New" pitchFamily="49" charset="0"/>
              </a:rPr>
              <a:t>GroupName</a:t>
            </a: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From AdventureWorks2008.HumanResources.Department</a:t>
            </a:r>
          </a:p>
          <a:p>
            <a:pPr>
              <a:buNone/>
            </a:pPr>
            <a:r>
              <a:rPr lang="en-US" sz="1200" dirty="0">
                <a:latin typeface="Courier New" pitchFamily="49" charset="0"/>
                <a:cs typeface="Courier New" pitchFamily="49" charset="0"/>
              </a:rPr>
              <a:t>where </a:t>
            </a:r>
            <a:r>
              <a:rPr lang="en-US" sz="1200" dirty="0" err="1">
                <a:latin typeface="Courier New" pitchFamily="49" charset="0"/>
                <a:cs typeface="Courier New" pitchFamily="49" charset="0"/>
              </a:rPr>
              <a:t>GroupName</a:t>
            </a:r>
            <a:r>
              <a:rPr lang="en-US" sz="1200" dirty="0">
                <a:latin typeface="Courier New" pitchFamily="49" charset="0"/>
                <a:cs typeface="Courier New" pitchFamily="49" charset="0"/>
              </a:rPr>
              <a:t> = 'Quality Assurance';</a:t>
            </a:r>
          </a:p>
          <a:p>
            <a:pPr>
              <a:buNone/>
            </a:pPr>
            <a:endParaRPr lang="en-US" sz="1200" dirty="0">
              <a:latin typeface="Courier New" pitchFamily="49" charset="0"/>
              <a:cs typeface="Courier New" pitchFamily="49" charset="0"/>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32</a:t>
            </a:fld>
            <a:endParaRPr kumimoji="0" lang="en-US"/>
          </a:p>
        </p:txBody>
      </p:sp>
      <p:pic>
        <p:nvPicPr>
          <p:cNvPr id="4098" name="Picture 2"/>
          <p:cNvPicPr>
            <a:picLocks noChangeAspect="1" noChangeArrowheads="1"/>
          </p:cNvPicPr>
          <p:nvPr/>
        </p:nvPicPr>
        <p:blipFill>
          <a:blip r:embed="rId3" cstate="print"/>
          <a:srcRect/>
          <a:stretch>
            <a:fillRect/>
          </a:stretch>
        </p:blipFill>
        <p:spPr bwMode="auto">
          <a:xfrm>
            <a:off x="6977442" y="2318551"/>
            <a:ext cx="3385216" cy="12954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7622219" y="4631844"/>
            <a:ext cx="3399692"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blinds(horizontal)">
                                      <p:cBhvr>
                                        <p:cTn id="12" dur="500"/>
                                        <p:tgtEl>
                                          <p:spTgt spid="3">
                                            <p:txEl>
                                              <p:pRg st="9" end="9"/>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Effect transition="in" filter="blinds(horizontal)">
                                      <p:cBhvr>
                                        <p:cTn id="15" dur="500"/>
                                        <p:tgtEl>
                                          <p:spTgt spid="3">
                                            <p:txEl>
                                              <p:pRg st="11" end="1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12" end="12"/>
                                            </p:txEl>
                                          </p:spTgt>
                                        </p:tgtEl>
                                        <p:attrNameLst>
                                          <p:attrName>style.visibility</p:attrName>
                                        </p:attrNameLst>
                                      </p:cBhvr>
                                      <p:to>
                                        <p:strVal val="visible"/>
                                      </p:to>
                                    </p:set>
                                    <p:animEffect transition="in" filter="blinds(horizontal)">
                                      <p:cBhvr>
                                        <p:cTn id="18" dur="500"/>
                                        <p:tgtEl>
                                          <p:spTgt spid="3">
                                            <p:txEl>
                                              <p:pRg st="12" end="1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animEffect transition="in" filter="blinds(horizontal)">
                                      <p:cBhvr>
                                        <p:cTn id="21" dur="500"/>
                                        <p:tgtEl>
                                          <p:spTgt spid="3">
                                            <p:txEl>
                                              <p:pRg st="13" end="1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blinds(horizontal)">
                                      <p:cBhvr>
                                        <p:cTn id="26"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597F2A-D521-4A7D-BDEE-11BCA200BB4D}"/>
              </a:ext>
            </a:extLst>
          </p:cNvPr>
          <p:cNvSpPr>
            <a:spLocks noGrp="1"/>
          </p:cNvSpPr>
          <p:nvPr>
            <p:ph type="title"/>
          </p:nvPr>
        </p:nvSpPr>
        <p:spPr/>
        <p:txBody>
          <a:bodyPr/>
          <a:lstStyle/>
          <a:p>
            <a:r>
              <a:rPr lang="en-US" dirty="0"/>
              <a:t>LOGICAL OPERATORS</a:t>
            </a:r>
          </a:p>
        </p:txBody>
      </p:sp>
    </p:spTree>
    <p:extLst>
      <p:ext uri="{BB962C8B-B14F-4D97-AF65-F5344CB8AC3E}">
        <p14:creationId xmlns:p14="http://schemas.microsoft.com/office/powerpoint/2010/main" val="37364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Operators:         AND</a:t>
            </a:r>
          </a:p>
        </p:txBody>
      </p:sp>
      <p:sp>
        <p:nvSpPr>
          <p:cNvPr id="3" name="Content Placeholder 2"/>
          <p:cNvSpPr>
            <a:spLocks noGrp="1"/>
          </p:cNvSpPr>
          <p:nvPr>
            <p:ph idx="1"/>
          </p:nvPr>
        </p:nvSpPr>
        <p:spPr/>
        <p:txBody>
          <a:bodyPr>
            <a:normAutofit/>
          </a:bodyPr>
          <a:lstStyle/>
          <a:p>
            <a:r>
              <a:rPr lang="en-US" sz="2000" dirty="0"/>
              <a:t>The WHERE clause in the SELECT statement allows you to filter output based on a single criterion or several criteria.</a:t>
            </a:r>
          </a:p>
          <a:p>
            <a:pPr lvl="1"/>
            <a:r>
              <a:rPr lang="en-US" sz="1800" dirty="0"/>
              <a:t>To use more than one criterion in the WHERE clause you need to learn about logical operators.</a:t>
            </a:r>
          </a:p>
          <a:p>
            <a:r>
              <a:rPr lang="en-US" sz="2000" b="1" dirty="0"/>
              <a:t>AND</a:t>
            </a:r>
          </a:p>
          <a:p>
            <a:pPr lvl="1"/>
            <a:r>
              <a:rPr lang="en-US" sz="1800" dirty="0"/>
              <a:t>The AND operator specifies that two conditions be met.  </a:t>
            </a:r>
          </a:p>
          <a:p>
            <a:pPr lvl="1"/>
            <a:r>
              <a:rPr lang="en-US" sz="1800" dirty="0"/>
              <a:t>For example: List employees in </a:t>
            </a:r>
            <a:r>
              <a:rPr lang="en-US" sz="1800" b="1" dirty="0"/>
              <a:t>marketing</a:t>
            </a:r>
            <a:r>
              <a:rPr lang="en-US" sz="1800" dirty="0"/>
              <a:t> who were hired </a:t>
            </a:r>
            <a:r>
              <a:rPr lang="en-US" sz="1800" b="1" dirty="0"/>
              <a:t>before 2005</a:t>
            </a:r>
            <a:r>
              <a:rPr lang="en-US" sz="1800" dirty="0"/>
              <a:t>.  </a:t>
            </a:r>
          </a:p>
          <a:p>
            <a:pPr lvl="2"/>
            <a:r>
              <a:rPr lang="en-US" sz="1600" dirty="0"/>
              <a:t>Department = ‘marketing’</a:t>
            </a:r>
          </a:p>
          <a:p>
            <a:pPr lvl="2"/>
            <a:r>
              <a:rPr lang="en-US" sz="1600" b="1" dirty="0">
                <a:solidFill>
                  <a:srgbClr val="0070C0"/>
                </a:solidFill>
              </a:rPr>
              <a:t>AND</a:t>
            </a:r>
            <a:r>
              <a:rPr lang="en-US" sz="1600" dirty="0"/>
              <a:t> Hire date &lt; 01/01/2005</a:t>
            </a:r>
          </a:p>
          <a:p>
            <a:pPr lvl="1"/>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34</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Operators:        OR</a:t>
            </a:r>
          </a:p>
        </p:txBody>
      </p:sp>
      <p:sp>
        <p:nvSpPr>
          <p:cNvPr id="3" name="Content Placeholder 2"/>
          <p:cNvSpPr>
            <a:spLocks noGrp="1"/>
          </p:cNvSpPr>
          <p:nvPr>
            <p:ph idx="1"/>
          </p:nvPr>
        </p:nvSpPr>
        <p:spPr/>
        <p:txBody>
          <a:bodyPr>
            <a:normAutofit/>
          </a:bodyPr>
          <a:lstStyle/>
          <a:p>
            <a:r>
              <a:rPr lang="en-US" sz="2400" b="1" dirty="0"/>
              <a:t>OR</a:t>
            </a:r>
          </a:p>
          <a:p>
            <a:pPr lvl="1"/>
            <a:r>
              <a:rPr lang="en-US" sz="2400" dirty="0"/>
              <a:t>The OR operator specifies that at least one condition be met, though both may be.  </a:t>
            </a:r>
          </a:p>
          <a:p>
            <a:pPr lvl="1"/>
            <a:r>
              <a:rPr lang="en-US" sz="2400" dirty="0"/>
              <a:t>For example:  List employees who work in the Southwest or Northwest regional office. </a:t>
            </a:r>
          </a:p>
          <a:p>
            <a:pPr lvl="2"/>
            <a:r>
              <a:rPr lang="en-US" sz="2000" dirty="0"/>
              <a:t>Office location = Southwest</a:t>
            </a:r>
          </a:p>
          <a:p>
            <a:pPr lvl="2"/>
            <a:r>
              <a:rPr lang="en-US" sz="2000" b="1" dirty="0">
                <a:solidFill>
                  <a:srgbClr val="0070C0"/>
                </a:solidFill>
              </a:rPr>
              <a:t>OR</a:t>
            </a:r>
            <a:r>
              <a:rPr lang="en-US" sz="2000" dirty="0"/>
              <a:t> office location = Northwest</a:t>
            </a:r>
          </a:p>
          <a:p>
            <a:pPr lvl="2"/>
            <a:endParaRPr lang="en-US" dirty="0"/>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35</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Operators:            Output for   AND</a:t>
            </a:r>
          </a:p>
        </p:txBody>
      </p:sp>
      <p:sp>
        <p:nvSpPr>
          <p:cNvPr id="3" name="Content Placeholder 2"/>
          <p:cNvSpPr>
            <a:spLocks noGrp="1"/>
          </p:cNvSpPr>
          <p:nvPr>
            <p:ph idx="1"/>
          </p:nvPr>
        </p:nvSpPr>
        <p:spPr/>
        <p:txBody>
          <a:bodyPr>
            <a:normAutofit/>
          </a:bodyPr>
          <a:lstStyle/>
          <a:p>
            <a:pPr lvl="2">
              <a:buNone/>
            </a:pPr>
            <a:endParaRPr lang="en-US"/>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36</a:t>
            </a:fld>
            <a:endParaRPr kumimoji="0" lang="en-US"/>
          </a:p>
        </p:txBody>
      </p:sp>
      <p:graphicFrame>
        <p:nvGraphicFramePr>
          <p:cNvPr id="5" name="Table 4"/>
          <p:cNvGraphicFramePr>
            <a:graphicFrameLocks noGrp="1"/>
          </p:cNvGraphicFramePr>
          <p:nvPr>
            <p:extLst>
              <p:ext uri="{D42A27DB-BD31-4B8C-83A1-F6EECF244321}">
                <p14:modId xmlns:p14="http://schemas.microsoft.com/office/powerpoint/2010/main" val="242418631"/>
              </p:ext>
            </p:extLst>
          </p:nvPr>
        </p:nvGraphicFramePr>
        <p:xfrm>
          <a:off x="2209800" y="3602458"/>
          <a:ext cx="6477000" cy="18542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187960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tblGrid>
              <a:tr h="370840">
                <a:tc>
                  <a:txBody>
                    <a:bodyPr/>
                    <a:lstStyle/>
                    <a:p>
                      <a:r>
                        <a:rPr lang="en-US" dirty="0"/>
                        <a:t>Condition</a:t>
                      </a:r>
                      <a:r>
                        <a:rPr lang="en-US" baseline="0" dirty="0"/>
                        <a:t> 1  </a:t>
                      </a:r>
                      <a:r>
                        <a:rPr lang="en-US" baseline="0" dirty="0">
                          <a:solidFill>
                            <a:schemeClr val="accent3">
                              <a:lumMod val="60000"/>
                              <a:lumOff val="40000"/>
                            </a:schemeClr>
                          </a:solidFill>
                        </a:rPr>
                        <a:t>AND</a:t>
                      </a:r>
                      <a:endParaRPr lang="en-US" dirty="0">
                        <a:solidFill>
                          <a:schemeClr val="accent3">
                            <a:lumMod val="60000"/>
                            <a:lumOff val="40000"/>
                          </a:schemeClr>
                        </a:solidFill>
                      </a:endParaRPr>
                    </a:p>
                  </a:txBody>
                  <a:tcPr/>
                </a:tc>
                <a:tc>
                  <a:txBody>
                    <a:bodyPr/>
                    <a:lstStyle/>
                    <a:p>
                      <a:r>
                        <a:rPr lang="en-US"/>
                        <a:t>Condition 2</a:t>
                      </a:r>
                    </a:p>
                  </a:txBody>
                  <a:tcPr/>
                </a:tc>
                <a:tc>
                  <a:txBody>
                    <a:bodyPr/>
                    <a:lstStyle/>
                    <a:p>
                      <a:r>
                        <a:rPr lang="en-US"/>
                        <a:t>Display</a:t>
                      </a:r>
                      <a:r>
                        <a:rPr lang="en-US" baseline="0"/>
                        <a:t> Data?</a:t>
                      </a:r>
                      <a:endParaRPr lang="en-US"/>
                    </a:p>
                  </a:txBody>
                  <a:tcPr/>
                </a:tc>
                <a:extLst>
                  <a:ext uri="{0D108BD9-81ED-4DB2-BD59-A6C34878D82A}">
                    <a16:rowId xmlns:a16="http://schemas.microsoft.com/office/drawing/2014/main" val="10000"/>
                  </a:ext>
                </a:extLst>
              </a:tr>
              <a:tr h="370840">
                <a:tc>
                  <a:txBody>
                    <a:bodyPr/>
                    <a:lstStyle/>
                    <a:p>
                      <a:pPr algn="ctr"/>
                      <a:r>
                        <a:rPr lang="en-US" dirty="0"/>
                        <a:t>NO</a:t>
                      </a:r>
                    </a:p>
                  </a:txBody>
                  <a:tcPr/>
                </a:tc>
                <a:tc>
                  <a:txBody>
                    <a:bodyPr/>
                    <a:lstStyle/>
                    <a:p>
                      <a:pPr algn="ctr"/>
                      <a:r>
                        <a:rPr lang="en-US"/>
                        <a:t>NO</a:t>
                      </a:r>
                    </a:p>
                  </a:txBody>
                  <a:tcPr/>
                </a:tc>
                <a:tc>
                  <a:txBody>
                    <a:bodyPr/>
                    <a:lstStyle/>
                    <a:p>
                      <a:r>
                        <a:rPr lang="en-US"/>
                        <a:t>Don’t display.</a:t>
                      </a:r>
                    </a:p>
                  </a:txBody>
                  <a:tcPr/>
                </a:tc>
                <a:extLst>
                  <a:ext uri="{0D108BD9-81ED-4DB2-BD59-A6C34878D82A}">
                    <a16:rowId xmlns:a16="http://schemas.microsoft.com/office/drawing/2014/main" val="10001"/>
                  </a:ext>
                </a:extLst>
              </a:tr>
              <a:tr h="370840">
                <a:tc>
                  <a:txBody>
                    <a:bodyPr/>
                    <a:lstStyle/>
                    <a:p>
                      <a:pPr algn="ctr"/>
                      <a:r>
                        <a:rPr lang="en-US"/>
                        <a:t>YES</a:t>
                      </a:r>
                    </a:p>
                  </a:txBody>
                  <a:tcPr/>
                </a:tc>
                <a:tc>
                  <a:txBody>
                    <a:bodyPr/>
                    <a:lstStyle/>
                    <a:p>
                      <a:pPr algn="ctr"/>
                      <a:r>
                        <a:rPr lang="en-US"/>
                        <a:t>NO</a:t>
                      </a:r>
                    </a:p>
                  </a:txBody>
                  <a:tcPr/>
                </a:tc>
                <a:tc>
                  <a:txBody>
                    <a:bodyPr/>
                    <a:lstStyle/>
                    <a:p>
                      <a:r>
                        <a:rPr lang="en-US"/>
                        <a:t>Don’t display.</a:t>
                      </a:r>
                    </a:p>
                  </a:txBody>
                  <a:tcPr/>
                </a:tc>
                <a:extLst>
                  <a:ext uri="{0D108BD9-81ED-4DB2-BD59-A6C34878D82A}">
                    <a16:rowId xmlns:a16="http://schemas.microsoft.com/office/drawing/2014/main" val="10002"/>
                  </a:ext>
                </a:extLst>
              </a:tr>
              <a:tr h="370840">
                <a:tc>
                  <a:txBody>
                    <a:bodyPr/>
                    <a:lstStyle/>
                    <a:p>
                      <a:pPr algn="ctr"/>
                      <a:r>
                        <a:rPr lang="en-US" dirty="0"/>
                        <a:t>NO</a:t>
                      </a:r>
                    </a:p>
                  </a:txBody>
                  <a:tcPr/>
                </a:tc>
                <a:tc>
                  <a:txBody>
                    <a:bodyPr/>
                    <a:lstStyle/>
                    <a:p>
                      <a:pPr algn="ctr"/>
                      <a:r>
                        <a:rPr lang="en-US"/>
                        <a:t>YES</a:t>
                      </a:r>
                    </a:p>
                  </a:txBody>
                  <a:tcPr/>
                </a:tc>
                <a:tc>
                  <a:txBody>
                    <a:bodyPr/>
                    <a:lstStyle/>
                    <a:p>
                      <a:r>
                        <a:rPr lang="en-US"/>
                        <a:t>Don’t display.</a:t>
                      </a:r>
                    </a:p>
                  </a:txBody>
                  <a:tcPr/>
                </a:tc>
                <a:extLst>
                  <a:ext uri="{0D108BD9-81ED-4DB2-BD59-A6C34878D82A}">
                    <a16:rowId xmlns:a16="http://schemas.microsoft.com/office/drawing/2014/main" val="10003"/>
                  </a:ext>
                </a:extLst>
              </a:tr>
              <a:tr h="370840">
                <a:tc>
                  <a:txBody>
                    <a:bodyPr/>
                    <a:lstStyle/>
                    <a:p>
                      <a:pPr algn="ctr"/>
                      <a:r>
                        <a:rPr lang="en-US"/>
                        <a:t>YES</a:t>
                      </a:r>
                    </a:p>
                  </a:txBody>
                  <a:tcPr/>
                </a:tc>
                <a:tc>
                  <a:txBody>
                    <a:bodyPr/>
                    <a:lstStyle/>
                    <a:p>
                      <a:pPr algn="ctr"/>
                      <a:r>
                        <a:rPr lang="en-US"/>
                        <a:t>YES</a:t>
                      </a:r>
                    </a:p>
                  </a:txBody>
                  <a:tcPr/>
                </a:tc>
                <a:tc>
                  <a:txBody>
                    <a:bodyPr/>
                    <a:lstStyle/>
                    <a:p>
                      <a:r>
                        <a:rPr lang="en-US" dirty="0"/>
                        <a:t>Display.</a:t>
                      </a: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2096610" y="2027792"/>
            <a:ext cx="6934200" cy="1477328"/>
          </a:xfrm>
          <a:prstGeom prst="rect">
            <a:avLst/>
          </a:prstGeom>
          <a:noFill/>
        </p:spPr>
        <p:txBody>
          <a:bodyPr wrap="square" rtlCol="0">
            <a:spAutoFit/>
          </a:bodyPr>
          <a:lstStyle/>
          <a:p>
            <a:r>
              <a:rPr lang="en-US" dirty="0"/>
              <a:t>Assume you have a SELECT statement with the AND operator in the WHERE clause.  When is data displayed?</a:t>
            </a:r>
          </a:p>
          <a:p>
            <a:endParaRPr lang="en-US" dirty="0"/>
          </a:p>
          <a:p>
            <a:r>
              <a:rPr lang="en-US" dirty="0"/>
              <a:t>The table below shows the possible combinations when evaluating two conditions using the AND operator.</a:t>
            </a:r>
          </a:p>
        </p:txBody>
      </p:sp>
      <p:sp>
        <p:nvSpPr>
          <p:cNvPr id="8" name="TextBox 7"/>
          <p:cNvSpPr txBox="1"/>
          <p:nvPr/>
        </p:nvSpPr>
        <p:spPr>
          <a:xfrm>
            <a:off x="2286000" y="5553996"/>
            <a:ext cx="6324600" cy="338554"/>
          </a:xfrm>
          <a:prstGeom prst="rect">
            <a:avLst/>
          </a:prstGeom>
          <a:noFill/>
        </p:spPr>
        <p:txBody>
          <a:bodyPr wrap="square" rtlCol="0">
            <a:spAutoFit/>
          </a:bodyPr>
          <a:lstStyle/>
          <a:p>
            <a:r>
              <a:rPr lang="en-US" sz="1600" b="1" dirty="0"/>
              <a:t>YES</a:t>
            </a:r>
            <a:r>
              <a:rPr lang="en-US" sz="1600" dirty="0"/>
              <a:t> means the condition is met.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Logical Operators:      Output for OR</a:t>
            </a:r>
          </a:p>
        </p:txBody>
      </p:sp>
      <p:sp>
        <p:nvSpPr>
          <p:cNvPr id="3" name="Content Placeholder 2"/>
          <p:cNvSpPr>
            <a:spLocks noGrp="1"/>
          </p:cNvSpPr>
          <p:nvPr>
            <p:ph idx="1"/>
          </p:nvPr>
        </p:nvSpPr>
        <p:spPr/>
        <p:txBody>
          <a:bodyPr>
            <a:normAutofit/>
          </a:bodyPr>
          <a:lstStyle/>
          <a:p>
            <a:pPr lvl="2">
              <a:buNone/>
            </a:pPr>
            <a:endParaRPr lang="en-US"/>
          </a:p>
          <a:p>
            <a:pPr>
              <a:buNone/>
            </a:pPr>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37</a:t>
            </a:fld>
            <a:endParaRPr kumimoji="0" lang="en-US"/>
          </a:p>
        </p:txBody>
      </p:sp>
      <p:graphicFrame>
        <p:nvGraphicFramePr>
          <p:cNvPr id="5" name="Table 4"/>
          <p:cNvGraphicFramePr>
            <a:graphicFrameLocks noGrp="1"/>
          </p:cNvGraphicFramePr>
          <p:nvPr>
            <p:extLst>
              <p:ext uri="{D42A27DB-BD31-4B8C-83A1-F6EECF244321}">
                <p14:modId xmlns:p14="http://schemas.microsoft.com/office/powerpoint/2010/main" val="624443857"/>
              </p:ext>
            </p:extLst>
          </p:nvPr>
        </p:nvGraphicFramePr>
        <p:xfrm>
          <a:off x="2286000" y="3579163"/>
          <a:ext cx="6477000" cy="185420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1879600">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tblGrid>
              <a:tr h="370840">
                <a:tc>
                  <a:txBody>
                    <a:bodyPr/>
                    <a:lstStyle/>
                    <a:p>
                      <a:r>
                        <a:rPr lang="en-US"/>
                        <a:t>Condition</a:t>
                      </a:r>
                      <a:r>
                        <a:rPr lang="en-US" baseline="0"/>
                        <a:t> 1   </a:t>
                      </a:r>
                      <a:r>
                        <a:rPr lang="en-US" baseline="0">
                          <a:solidFill>
                            <a:schemeClr val="accent3">
                              <a:lumMod val="60000"/>
                              <a:lumOff val="40000"/>
                            </a:schemeClr>
                          </a:solidFill>
                        </a:rPr>
                        <a:t>OR</a:t>
                      </a:r>
                      <a:endParaRPr lang="en-US">
                        <a:solidFill>
                          <a:schemeClr val="accent3">
                            <a:lumMod val="60000"/>
                            <a:lumOff val="40000"/>
                          </a:schemeClr>
                        </a:solidFill>
                      </a:endParaRPr>
                    </a:p>
                  </a:txBody>
                  <a:tcPr/>
                </a:tc>
                <a:tc>
                  <a:txBody>
                    <a:bodyPr/>
                    <a:lstStyle/>
                    <a:p>
                      <a:r>
                        <a:rPr lang="en-US"/>
                        <a:t>Condition 2</a:t>
                      </a:r>
                    </a:p>
                  </a:txBody>
                  <a:tcPr/>
                </a:tc>
                <a:tc>
                  <a:txBody>
                    <a:bodyPr/>
                    <a:lstStyle/>
                    <a:p>
                      <a:r>
                        <a:rPr lang="en-US"/>
                        <a:t>Display</a:t>
                      </a:r>
                      <a:r>
                        <a:rPr lang="en-US" baseline="0"/>
                        <a:t> Data?</a:t>
                      </a:r>
                      <a:endParaRPr lang="en-US"/>
                    </a:p>
                  </a:txBody>
                  <a:tcPr/>
                </a:tc>
                <a:extLst>
                  <a:ext uri="{0D108BD9-81ED-4DB2-BD59-A6C34878D82A}">
                    <a16:rowId xmlns:a16="http://schemas.microsoft.com/office/drawing/2014/main" val="10000"/>
                  </a:ext>
                </a:extLst>
              </a:tr>
              <a:tr h="370840">
                <a:tc>
                  <a:txBody>
                    <a:bodyPr/>
                    <a:lstStyle/>
                    <a:p>
                      <a:pPr algn="ctr"/>
                      <a:r>
                        <a:rPr lang="en-US" dirty="0"/>
                        <a:t>NO</a:t>
                      </a:r>
                    </a:p>
                  </a:txBody>
                  <a:tcPr/>
                </a:tc>
                <a:tc>
                  <a:txBody>
                    <a:bodyPr/>
                    <a:lstStyle/>
                    <a:p>
                      <a:pPr algn="ctr"/>
                      <a:r>
                        <a:rPr lang="en-US"/>
                        <a:t>NO</a:t>
                      </a:r>
                    </a:p>
                  </a:txBody>
                  <a:tcPr/>
                </a:tc>
                <a:tc>
                  <a:txBody>
                    <a:bodyPr/>
                    <a:lstStyle/>
                    <a:p>
                      <a:r>
                        <a:rPr lang="en-US"/>
                        <a:t>Don’t display.</a:t>
                      </a:r>
                    </a:p>
                  </a:txBody>
                  <a:tcPr/>
                </a:tc>
                <a:extLst>
                  <a:ext uri="{0D108BD9-81ED-4DB2-BD59-A6C34878D82A}">
                    <a16:rowId xmlns:a16="http://schemas.microsoft.com/office/drawing/2014/main" val="10001"/>
                  </a:ext>
                </a:extLst>
              </a:tr>
              <a:tr h="370840">
                <a:tc>
                  <a:txBody>
                    <a:bodyPr/>
                    <a:lstStyle/>
                    <a:p>
                      <a:pPr algn="ctr"/>
                      <a:r>
                        <a:rPr lang="en-US"/>
                        <a:t>YES</a:t>
                      </a:r>
                    </a:p>
                  </a:txBody>
                  <a:tcPr/>
                </a:tc>
                <a:tc>
                  <a:txBody>
                    <a:bodyPr/>
                    <a:lstStyle/>
                    <a:p>
                      <a:pPr algn="ctr"/>
                      <a:r>
                        <a:rPr lang="en-US"/>
                        <a:t>NO</a:t>
                      </a:r>
                    </a:p>
                  </a:txBody>
                  <a:tcPr/>
                </a:tc>
                <a:tc>
                  <a:txBody>
                    <a:bodyPr/>
                    <a:lstStyle/>
                    <a:p>
                      <a:r>
                        <a:rPr lang="en-US"/>
                        <a:t>Display.</a:t>
                      </a:r>
                    </a:p>
                  </a:txBody>
                  <a:tcPr/>
                </a:tc>
                <a:extLst>
                  <a:ext uri="{0D108BD9-81ED-4DB2-BD59-A6C34878D82A}">
                    <a16:rowId xmlns:a16="http://schemas.microsoft.com/office/drawing/2014/main" val="10002"/>
                  </a:ext>
                </a:extLst>
              </a:tr>
              <a:tr h="370840">
                <a:tc>
                  <a:txBody>
                    <a:bodyPr/>
                    <a:lstStyle/>
                    <a:p>
                      <a:pPr algn="ctr"/>
                      <a:r>
                        <a:rPr lang="en-US"/>
                        <a:t>NO</a:t>
                      </a:r>
                    </a:p>
                  </a:txBody>
                  <a:tcPr/>
                </a:tc>
                <a:tc>
                  <a:txBody>
                    <a:bodyPr/>
                    <a:lstStyle/>
                    <a:p>
                      <a:pPr algn="ctr"/>
                      <a:r>
                        <a:rPr lang="en-US"/>
                        <a:t>YES</a:t>
                      </a:r>
                    </a:p>
                  </a:txBody>
                  <a:tcPr/>
                </a:tc>
                <a:tc>
                  <a:txBody>
                    <a:bodyPr/>
                    <a:lstStyle/>
                    <a:p>
                      <a:r>
                        <a:rPr lang="en-US"/>
                        <a:t>Display.</a:t>
                      </a:r>
                    </a:p>
                  </a:txBody>
                  <a:tcPr/>
                </a:tc>
                <a:extLst>
                  <a:ext uri="{0D108BD9-81ED-4DB2-BD59-A6C34878D82A}">
                    <a16:rowId xmlns:a16="http://schemas.microsoft.com/office/drawing/2014/main" val="10003"/>
                  </a:ext>
                </a:extLst>
              </a:tr>
              <a:tr h="370840">
                <a:tc>
                  <a:txBody>
                    <a:bodyPr/>
                    <a:lstStyle/>
                    <a:p>
                      <a:pPr algn="ctr"/>
                      <a:r>
                        <a:rPr lang="en-US"/>
                        <a:t>YES</a:t>
                      </a:r>
                    </a:p>
                  </a:txBody>
                  <a:tcPr/>
                </a:tc>
                <a:tc>
                  <a:txBody>
                    <a:bodyPr/>
                    <a:lstStyle/>
                    <a:p>
                      <a:pPr algn="ctr"/>
                      <a:r>
                        <a:rPr lang="en-US"/>
                        <a:t>YES</a:t>
                      </a:r>
                    </a:p>
                  </a:txBody>
                  <a:tcPr/>
                </a:tc>
                <a:tc>
                  <a:txBody>
                    <a:bodyPr/>
                    <a:lstStyle/>
                    <a:p>
                      <a:r>
                        <a:rPr lang="en-US" dirty="0"/>
                        <a:t>Display.</a:t>
                      </a: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2057400" y="1951672"/>
            <a:ext cx="6934200" cy="1477328"/>
          </a:xfrm>
          <a:prstGeom prst="rect">
            <a:avLst/>
          </a:prstGeom>
          <a:noFill/>
        </p:spPr>
        <p:txBody>
          <a:bodyPr wrap="square" rtlCol="0">
            <a:spAutoFit/>
          </a:bodyPr>
          <a:lstStyle/>
          <a:p>
            <a:r>
              <a:rPr lang="en-US" dirty="0"/>
              <a:t>Assume you have a SELECT statement with the OR operator in the WHERE clause.  When is data displayed?</a:t>
            </a:r>
          </a:p>
          <a:p>
            <a:endParaRPr lang="en-US" dirty="0"/>
          </a:p>
          <a:p>
            <a:r>
              <a:rPr lang="en-US" dirty="0"/>
              <a:t>The table below shows the possible combinations when evaluating two conditions using the OR operator.</a:t>
            </a:r>
          </a:p>
        </p:txBody>
      </p:sp>
      <p:sp>
        <p:nvSpPr>
          <p:cNvPr id="8" name="TextBox 7"/>
          <p:cNvSpPr txBox="1"/>
          <p:nvPr/>
        </p:nvSpPr>
        <p:spPr>
          <a:xfrm>
            <a:off x="2286000" y="5568914"/>
            <a:ext cx="6324600" cy="338554"/>
          </a:xfrm>
          <a:prstGeom prst="rect">
            <a:avLst/>
          </a:prstGeom>
          <a:noFill/>
        </p:spPr>
        <p:txBody>
          <a:bodyPr wrap="square" rtlCol="0">
            <a:spAutoFit/>
          </a:bodyPr>
          <a:lstStyle/>
          <a:p>
            <a:r>
              <a:rPr lang="en-US" sz="1600" b="1" dirty="0"/>
              <a:t>YES</a:t>
            </a:r>
            <a:r>
              <a:rPr lang="en-US" sz="1600" dirty="0"/>
              <a:t> means the condition is met.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S-T database using </a:t>
            </a:r>
            <a:r>
              <a:rPr lang="en-US" b="1" dirty="0"/>
              <a:t>AND</a:t>
            </a:r>
            <a:r>
              <a:rPr lang="en-US" dirty="0"/>
              <a:t> operator</a:t>
            </a:r>
          </a:p>
        </p:txBody>
      </p:sp>
      <p:sp>
        <p:nvSpPr>
          <p:cNvPr id="3" name="Content Placeholder 2"/>
          <p:cNvSpPr>
            <a:spLocks noGrp="1"/>
          </p:cNvSpPr>
          <p:nvPr>
            <p:ph idx="1"/>
          </p:nvPr>
        </p:nvSpPr>
        <p:spPr>
          <a:xfrm>
            <a:off x="933635" y="1673062"/>
            <a:ext cx="7620000" cy="4648200"/>
          </a:xfrm>
        </p:spPr>
        <p:txBody>
          <a:bodyPr>
            <a:normAutofit/>
          </a:bodyPr>
          <a:lstStyle/>
          <a:p>
            <a:r>
              <a:rPr lang="en-US" dirty="0"/>
              <a:t>Show students in the ITPROS team with an ISYS major.  </a:t>
            </a:r>
          </a:p>
          <a:p>
            <a:pPr>
              <a:buNone/>
            </a:pPr>
            <a:endParaRPr lang="en-US" dirty="0"/>
          </a:p>
          <a:p>
            <a:pPr>
              <a:buNone/>
            </a:pPr>
            <a:r>
              <a:rPr lang="en-US" sz="1400" dirty="0">
                <a:latin typeface="Courier New" pitchFamily="49" charset="0"/>
                <a:cs typeface="Courier New" pitchFamily="49" charset="0"/>
              </a:rPr>
              <a:t>/* Show students in the ITPROS team </a:t>
            </a:r>
            <a:r>
              <a:rPr lang="en-US" sz="1400" b="1" dirty="0">
                <a:latin typeface="Courier New" pitchFamily="49" charset="0"/>
                <a:cs typeface="Courier New" pitchFamily="49" charset="0"/>
              </a:rPr>
              <a:t>AND</a:t>
            </a:r>
            <a:r>
              <a:rPr lang="en-US" sz="1400" dirty="0">
                <a:latin typeface="Courier New" pitchFamily="49" charset="0"/>
                <a:cs typeface="Courier New" pitchFamily="49" charset="0"/>
              </a:rPr>
              <a:t> with an ISYS major.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'ITPROS' </a:t>
            </a:r>
            <a:r>
              <a:rPr lang="en-US" sz="1600" b="1" dirty="0">
                <a:latin typeface="Courier New" pitchFamily="49" charset="0"/>
                <a:cs typeface="Courier New" pitchFamily="49" charset="0"/>
              </a:rPr>
              <a:t>AND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'ISYS';</a:t>
            </a:r>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38</a:t>
            </a:fld>
            <a:endParaRPr kumimoji="0" lang="en-US"/>
          </a:p>
        </p:txBody>
      </p:sp>
      <p:pic>
        <p:nvPicPr>
          <p:cNvPr id="4" name="Picture 2"/>
          <p:cNvPicPr>
            <a:picLocks noChangeAspect="1" noChangeArrowheads="1"/>
          </p:cNvPicPr>
          <p:nvPr/>
        </p:nvPicPr>
        <p:blipFill>
          <a:blip r:embed="rId3" cstate="print"/>
          <a:srcRect/>
          <a:stretch>
            <a:fillRect/>
          </a:stretch>
        </p:blipFill>
        <p:spPr bwMode="auto">
          <a:xfrm>
            <a:off x="7597502" y="3149691"/>
            <a:ext cx="4013306" cy="19923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S-T database using </a:t>
            </a:r>
            <a:r>
              <a:rPr lang="en-US" b="1" dirty="0"/>
              <a:t>OR</a:t>
            </a:r>
            <a:r>
              <a:rPr lang="en-US" dirty="0"/>
              <a:t> operator</a:t>
            </a:r>
          </a:p>
        </p:txBody>
      </p:sp>
      <p:sp>
        <p:nvSpPr>
          <p:cNvPr id="3" name="Content Placeholder 2"/>
          <p:cNvSpPr>
            <a:spLocks noGrp="1"/>
          </p:cNvSpPr>
          <p:nvPr>
            <p:ph idx="1"/>
          </p:nvPr>
        </p:nvSpPr>
        <p:spPr>
          <a:xfrm>
            <a:off x="581192" y="1307937"/>
            <a:ext cx="7010400" cy="4648200"/>
          </a:xfrm>
        </p:spPr>
        <p:txBody>
          <a:bodyPr>
            <a:normAutofit/>
          </a:bodyPr>
          <a:lstStyle/>
          <a:p>
            <a:r>
              <a:rPr lang="en-US" dirty="0"/>
              <a:t>Show students majoring in computer science or accounting.  </a:t>
            </a:r>
          </a:p>
          <a:p>
            <a:pPr>
              <a:buNone/>
            </a:pPr>
            <a:endParaRPr lang="en-US" dirty="0"/>
          </a:p>
          <a:p>
            <a:pPr>
              <a:buNone/>
            </a:pPr>
            <a:r>
              <a:rPr lang="en-US" sz="1400" dirty="0">
                <a:latin typeface="Courier New" pitchFamily="49" charset="0"/>
                <a:cs typeface="Courier New" pitchFamily="49" charset="0"/>
              </a:rPr>
              <a:t>/* Show students who are majoring computer science (COMPSC) OR accounting (ACCT).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'COMPSC' </a:t>
            </a:r>
            <a:r>
              <a:rPr lang="en-US" sz="1600" b="1" dirty="0">
                <a:latin typeface="Courier New" pitchFamily="49" charset="0"/>
                <a:cs typeface="Courier New" pitchFamily="49" charset="0"/>
              </a:rPr>
              <a:t>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'ACCT';</a:t>
            </a: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39</a:t>
            </a:fld>
            <a:endParaRPr kumimoji="0" lang="en-US"/>
          </a:p>
        </p:txBody>
      </p:sp>
      <p:pic>
        <p:nvPicPr>
          <p:cNvPr id="2050" name="Picture 2"/>
          <p:cNvPicPr>
            <a:picLocks noChangeAspect="1" noChangeArrowheads="1"/>
          </p:cNvPicPr>
          <p:nvPr/>
        </p:nvPicPr>
        <p:blipFill>
          <a:blip r:embed="rId3" cstate="print"/>
          <a:srcRect/>
          <a:stretch>
            <a:fillRect/>
          </a:stretch>
        </p:blipFill>
        <p:spPr bwMode="auto">
          <a:xfrm>
            <a:off x="6884029" y="3632037"/>
            <a:ext cx="4200525" cy="19075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linds(horizontal)">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10B2-E6C9-42CF-9FEB-F07233E4420D}"/>
              </a:ext>
            </a:extLst>
          </p:cNvPr>
          <p:cNvSpPr>
            <a:spLocks noGrp="1"/>
          </p:cNvSpPr>
          <p:nvPr>
            <p:ph type="title"/>
          </p:nvPr>
        </p:nvSpPr>
        <p:spPr/>
        <p:txBody>
          <a:bodyPr/>
          <a:lstStyle/>
          <a:p>
            <a:r>
              <a:rPr lang="en-US" dirty="0"/>
              <a:t>What you will need</a:t>
            </a:r>
          </a:p>
        </p:txBody>
      </p:sp>
      <p:sp>
        <p:nvSpPr>
          <p:cNvPr id="3" name="Content Placeholder 2">
            <a:extLst>
              <a:ext uri="{FF2B5EF4-FFF2-40B4-BE49-F238E27FC236}">
                <a16:creationId xmlns:a16="http://schemas.microsoft.com/office/drawing/2014/main" id="{BCDC02B8-59FC-427C-99A0-C53339F0252D}"/>
              </a:ext>
            </a:extLst>
          </p:cNvPr>
          <p:cNvSpPr>
            <a:spLocks noGrp="1"/>
          </p:cNvSpPr>
          <p:nvPr>
            <p:ph idx="1"/>
          </p:nvPr>
        </p:nvSpPr>
        <p:spPr/>
        <p:txBody>
          <a:bodyPr/>
          <a:lstStyle/>
          <a:p>
            <a:r>
              <a:rPr lang="en-US" dirty="0"/>
              <a:t>For these SQL lessons, you need your  </a:t>
            </a:r>
            <a:r>
              <a:rPr lang="en-US" b="1" dirty="0"/>
              <a:t>EPIC</a:t>
            </a:r>
            <a:r>
              <a:rPr lang="en-US" dirty="0"/>
              <a:t> </a:t>
            </a:r>
            <a:r>
              <a:rPr lang="en-US" b="1" dirty="0"/>
              <a:t>user account </a:t>
            </a:r>
            <a:r>
              <a:rPr lang="en-US" dirty="0"/>
              <a:t>and password. You can log in remote at </a:t>
            </a:r>
            <a:r>
              <a:rPr lang="en-US" dirty="0">
                <a:hlinkClick r:id="rId2"/>
              </a:rPr>
              <a:t>https://waltonlab.uark.edu/</a:t>
            </a:r>
            <a:r>
              <a:rPr lang="en-US" dirty="0"/>
              <a:t> and work through the browser or there is an option to download the Horizon Client and run a direct application.</a:t>
            </a:r>
          </a:p>
          <a:p>
            <a:r>
              <a:rPr lang="en-US" dirty="0"/>
              <a:t>Remember BE EPIC when using EPIC</a:t>
            </a:r>
          </a:p>
          <a:p>
            <a:pPr lvl="1"/>
            <a:r>
              <a:rPr lang="en-US" dirty="0"/>
              <a:t>Excellence</a:t>
            </a:r>
          </a:p>
          <a:p>
            <a:pPr lvl="1"/>
            <a:r>
              <a:rPr lang="en-US" dirty="0"/>
              <a:t>Professional</a:t>
            </a:r>
          </a:p>
          <a:p>
            <a:pPr lvl="1"/>
            <a:r>
              <a:rPr lang="en-US" dirty="0"/>
              <a:t>Innovative</a:t>
            </a:r>
          </a:p>
          <a:p>
            <a:pPr lvl="1"/>
            <a:r>
              <a:rPr lang="en-US" dirty="0"/>
              <a:t>Collegial</a:t>
            </a:r>
          </a:p>
          <a:p>
            <a:endParaRPr lang="en-US" dirty="0"/>
          </a:p>
        </p:txBody>
      </p:sp>
    </p:spTree>
    <p:extLst>
      <p:ext uri="{BB962C8B-B14F-4D97-AF65-F5344CB8AC3E}">
        <p14:creationId xmlns:p14="http://schemas.microsoft.com/office/powerpoint/2010/main" val="733421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operator OR with AND</a:t>
            </a:r>
          </a:p>
        </p:txBody>
      </p:sp>
      <p:sp>
        <p:nvSpPr>
          <p:cNvPr id="3" name="Content Placeholder 2"/>
          <p:cNvSpPr>
            <a:spLocks noGrp="1"/>
          </p:cNvSpPr>
          <p:nvPr>
            <p:ph idx="1"/>
          </p:nvPr>
        </p:nvSpPr>
        <p:spPr>
          <a:xfrm>
            <a:off x="853736" y="3104570"/>
            <a:ext cx="6400800" cy="2133600"/>
          </a:xfrm>
        </p:spPr>
        <p:txBody>
          <a:bodyPr>
            <a:normAutofit fontScale="92500" lnSpcReduction="10000"/>
          </a:bodyPr>
          <a:lstStyle/>
          <a:p>
            <a:pPr>
              <a:buNone/>
            </a:pPr>
            <a:r>
              <a:rPr lang="en-US" sz="1400" dirty="0">
                <a:latin typeface="Courier New" pitchFamily="49" charset="0"/>
                <a:cs typeface="Courier New" pitchFamily="49" charset="0"/>
              </a:rPr>
              <a:t>/* Show students majoring in accounting OR marketing AND that are in the ITPROS team OR the SYSDES team.*/</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'ACCT' </a:t>
            </a:r>
            <a:r>
              <a:rPr lang="en-US" sz="1600" b="1" dirty="0">
                <a:latin typeface="Courier New" pitchFamily="49" charset="0"/>
                <a:cs typeface="Courier New" pitchFamily="49" charset="0"/>
              </a:rPr>
              <a:t>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'MKTG'</a:t>
            </a:r>
          </a:p>
          <a:p>
            <a:pPr>
              <a:buNone/>
            </a:pPr>
            <a:r>
              <a:rPr lang="en-US" sz="1600" b="1" dirty="0">
                <a:latin typeface="Courier New" pitchFamily="49" charset="0"/>
                <a:cs typeface="Courier New" pitchFamily="49" charset="0"/>
              </a:rPr>
              <a:t>AND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'ITPROS' </a:t>
            </a:r>
            <a:r>
              <a:rPr lang="en-US" sz="1600" b="1" dirty="0">
                <a:latin typeface="Courier New" pitchFamily="49" charset="0"/>
                <a:cs typeface="Courier New" pitchFamily="49" charset="0"/>
              </a:rPr>
              <a:t>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'SYSDES';</a:t>
            </a:r>
          </a:p>
          <a:p>
            <a:pPr>
              <a:buNone/>
            </a:pPr>
            <a:endParaRPr lang="en-US" sz="1400" dirty="0">
              <a:latin typeface="Courier New" pitchFamily="49" charset="0"/>
              <a:cs typeface="Courier New" pitchFamily="49" charset="0"/>
            </a:endParaRP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40</a:t>
            </a:fld>
            <a:endParaRPr kumimoji="0" lang="en-US"/>
          </a:p>
        </p:txBody>
      </p:sp>
      <p:pic>
        <p:nvPicPr>
          <p:cNvPr id="3075" name="Picture 3"/>
          <p:cNvPicPr>
            <a:picLocks noChangeAspect="1" noChangeArrowheads="1"/>
          </p:cNvPicPr>
          <p:nvPr/>
        </p:nvPicPr>
        <p:blipFill>
          <a:blip r:embed="rId3" cstate="print"/>
          <a:srcRect/>
          <a:stretch>
            <a:fillRect/>
          </a:stretch>
        </p:blipFill>
        <p:spPr bwMode="auto">
          <a:xfrm>
            <a:off x="7343312" y="4274177"/>
            <a:ext cx="3581400" cy="1967245"/>
          </a:xfrm>
          <a:prstGeom prst="rect">
            <a:avLst/>
          </a:prstGeom>
          <a:noFill/>
          <a:ln w="9525">
            <a:noFill/>
            <a:miter lim="800000"/>
            <a:headEnd/>
            <a:tailEnd/>
          </a:ln>
        </p:spPr>
      </p:pic>
      <p:sp>
        <p:nvSpPr>
          <p:cNvPr id="8" name="TextBox 7"/>
          <p:cNvSpPr txBox="1"/>
          <p:nvPr/>
        </p:nvSpPr>
        <p:spPr>
          <a:xfrm>
            <a:off x="337351" y="1875407"/>
            <a:ext cx="11496583" cy="523220"/>
          </a:xfrm>
          <a:prstGeom prst="rect">
            <a:avLst/>
          </a:prstGeom>
          <a:noFill/>
        </p:spPr>
        <p:txBody>
          <a:bodyPr wrap="square" rtlCol="0">
            <a:spAutoFit/>
          </a:bodyPr>
          <a:lstStyle/>
          <a:p>
            <a:r>
              <a:rPr lang="en-US" sz="2400" dirty="0">
                <a:solidFill>
                  <a:schemeClr val="accent5">
                    <a:lumMod val="75000"/>
                  </a:schemeClr>
                </a:solidFill>
              </a:rPr>
              <a:t>Show students majoring in accounting or marketing that are in team </a:t>
            </a:r>
            <a:r>
              <a:rPr lang="en-US" sz="2800" dirty="0">
                <a:solidFill>
                  <a:schemeClr val="accent5">
                    <a:lumMod val="75000"/>
                  </a:schemeClr>
                </a:solidFill>
              </a:rPr>
              <a:t>ITPROS</a:t>
            </a:r>
            <a:r>
              <a:rPr lang="en-US" sz="2400" dirty="0">
                <a:solidFill>
                  <a:schemeClr val="accent5">
                    <a:lumMod val="75000"/>
                  </a:schemeClr>
                </a:solidFill>
              </a:rPr>
              <a:t> or SYSDES.    </a:t>
            </a:r>
          </a:p>
        </p:txBody>
      </p:sp>
      <p:sp>
        <p:nvSpPr>
          <p:cNvPr id="9" name="TextBox 8"/>
          <p:cNvSpPr txBox="1"/>
          <p:nvPr/>
        </p:nvSpPr>
        <p:spPr>
          <a:xfrm>
            <a:off x="3536272" y="5248251"/>
            <a:ext cx="3429000" cy="707886"/>
          </a:xfrm>
          <a:prstGeom prst="rect">
            <a:avLst/>
          </a:prstGeom>
          <a:noFill/>
        </p:spPr>
        <p:txBody>
          <a:bodyPr wrap="square" rtlCol="0">
            <a:spAutoFit/>
          </a:bodyPr>
          <a:lstStyle/>
          <a:p>
            <a:r>
              <a:rPr lang="en-US" sz="2000" dirty="0"/>
              <a:t>Is there a problem with this output?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blinds(horizontal)">
                                      <p:cBhvr>
                                        <p:cTn id="24" dur="500"/>
                                        <p:tgtEl>
                                          <p:spTgt spid="3075"/>
                                        </p:tgtEl>
                                      </p:cBhvr>
                                    </p:animEffect>
                                  </p:childTnLst>
                                </p:cTn>
                              </p:par>
                            </p:childTnLst>
                          </p:cTn>
                        </p:par>
                        <p:par>
                          <p:cTn id="25" fill="hold">
                            <p:stCondLst>
                              <p:cond delay="500"/>
                            </p:stCondLst>
                            <p:childTnLst>
                              <p:par>
                                <p:cTn id="26" presetID="3" presetClass="entr" presetSubtype="10" fill="hold" grpId="0" nodeType="afterEffect">
                                  <p:stCondLst>
                                    <p:cond delay="100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operator OR with AND</a:t>
            </a:r>
          </a:p>
        </p:txBody>
      </p:sp>
      <p:sp>
        <p:nvSpPr>
          <p:cNvPr id="3" name="Content Placeholder 2"/>
          <p:cNvSpPr>
            <a:spLocks noGrp="1"/>
          </p:cNvSpPr>
          <p:nvPr>
            <p:ph idx="1"/>
          </p:nvPr>
        </p:nvSpPr>
        <p:spPr>
          <a:xfrm>
            <a:off x="581192" y="3624308"/>
            <a:ext cx="6400800" cy="2133600"/>
          </a:xfrm>
        </p:spPr>
        <p:txBody>
          <a:bodyPr>
            <a:normAutofit fontScale="92500" lnSpcReduction="10000"/>
          </a:bodyPr>
          <a:lstStyle/>
          <a:p>
            <a:pPr>
              <a:buNone/>
            </a:pPr>
            <a:r>
              <a:rPr lang="en-US" sz="1400" dirty="0">
                <a:latin typeface="Courier New" pitchFamily="49" charset="0"/>
                <a:cs typeface="Courier New" pitchFamily="49" charset="0"/>
              </a:rPr>
              <a:t>/* Show students majoring in accounting OR marketing AND that are in the ITPROS team OR the SYSDES team.*/</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b="1" dirty="0">
                <a:solidFill>
                  <a:srgbClr val="FF0000"/>
                </a:solidFill>
                <a:latin typeface="Courier New" pitchFamily="49" charset="0"/>
                <a:cs typeface="Courier New" pitchFamily="49" charset="0"/>
              </a:rPr>
              <a:t>(</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'ACCT' </a:t>
            </a:r>
            <a:r>
              <a:rPr lang="en-US" sz="1600" b="1" dirty="0">
                <a:latin typeface="Courier New" pitchFamily="49" charset="0"/>
                <a:cs typeface="Courier New" pitchFamily="49" charset="0"/>
              </a:rPr>
              <a:t>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 'MKTG</a:t>
            </a:r>
            <a:r>
              <a:rPr lang="en-US" dirty="0">
                <a:latin typeface="Courier New" pitchFamily="49" charset="0"/>
                <a:cs typeface="Courier New" pitchFamily="49" charset="0"/>
              </a:rPr>
              <a:t>'</a:t>
            </a:r>
            <a:r>
              <a:rPr lang="en-US" dirty="0">
                <a:solidFill>
                  <a:srgbClr val="FF0000"/>
                </a:solidFill>
                <a:latin typeface="Courier New" pitchFamily="49" charset="0"/>
                <a:cs typeface="Courier New" pitchFamily="49" charset="0"/>
              </a:rPr>
              <a:t>)</a:t>
            </a:r>
            <a:endParaRPr lang="en-US" sz="1400" dirty="0">
              <a:solidFill>
                <a:srgbClr val="FF0000"/>
              </a:solidFill>
              <a:latin typeface="Courier New" pitchFamily="49" charset="0"/>
              <a:cs typeface="Courier New" pitchFamily="49" charset="0"/>
            </a:endParaRPr>
          </a:p>
          <a:p>
            <a:pPr>
              <a:buNone/>
            </a:pPr>
            <a:r>
              <a:rPr lang="en-US" sz="1600" b="1" dirty="0">
                <a:latin typeface="Courier New" pitchFamily="49" charset="0"/>
                <a:cs typeface="Courier New" pitchFamily="49" charset="0"/>
              </a:rPr>
              <a:t>AND</a:t>
            </a:r>
            <a:r>
              <a:rPr lang="en-US" sz="1400" dirty="0">
                <a:latin typeface="Courier New" pitchFamily="49" charset="0"/>
                <a:cs typeface="Courier New" pitchFamily="49" charset="0"/>
              </a:rPr>
              <a:t> </a:t>
            </a:r>
            <a:r>
              <a:rPr lang="en-US" sz="1600" b="1" dirty="0">
                <a:solidFill>
                  <a:srgbClr val="FF0000"/>
                </a:solidFill>
                <a:latin typeface="Courier New" pitchFamily="49" charset="0"/>
                <a:cs typeface="Courier New" pitchFamily="49" charset="0"/>
              </a:rPr>
              <a:t>(</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'ITPROS' </a:t>
            </a:r>
            <a:r>
              <a:rPr lang="en-US" sz="1600" b="1" dirty="0">
                <a:latin typeface="Courier New" pitchFamily="49" charset="0"/>
                <a:cs typeface="Courier New" pitchFamily="49" charset="0"/>
              </a:rPr>
              <a:t>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'SYSDES'</a:t>
            </a:r>
            <a:r>
              <a:rPr lang="en-US" sz="1600" dirty="0">
                <a:solidFill>
                  <a:srgbClr val="FF0000"/>
                </a:solidFill>
                <a:latin typeface="Courier New" pitchFamily="49" charset="0"/>
                <a:cs typeface="Courier New" pitchFamily="49" charset="0"/>
              </a:rPr>
              <a:t>)</a:t>
            </a:r>
            <a:r>
              <a:rPr lang="en-US" sz="1400" dirty="0">
                <a:latin typeface="Courier New" pitchFamily="49" charset="0"/>
                <a:cs typeface="Courier New" pitchFamily="49" charset="0"/>
              </a:rPr>
              <a:t>;</a:t>
            </a:r>
          </a:p>
          <a:p>
            <a:pPr>
              <a:buNone/>
            </a:pPr>
            <a:endParaRPr lang="en-US" sz="1400" dirty="0">
              <a:latin typeface="Courier New" pitchFamily="49" charset="0"/>
              <a:cs typeface="Courier New" pitchFamily="49" charset="0"/>
            </a:endParaRP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41</a:t>
            </a:fld>
            <a:endParaRPr kumimoji="0" lang="en-US"/>
          </a:p>
        </p:txBody>
      </p:sp>
      <p:sp>
        <p:nvSpPr>
          <p:cNvPr id="8" name="TextBox 7"/>
          <p:cNvSpPr txBox="1"/>
          <p:nvPr/>
        </p:nvSpPr>
        <p:spPr>
          <a:xfrm>
            <a:off x="470517" y="2017450"/>
            <a:ext cx="11310151" cy="523220"/>
          </a:xfrm>
          <a:prstGeom prst="rect">
            <a:avLst/>
          </a:prstGeom>
          <a:noFill/>
        </p:spPr>
        <p:txBody>
          <a:bodyPr wrap="square" rtlCol="0">
            <a:spAutoFit/>
          </a:bodyPr>
          <a:lstStyle/>
          <a:p>
            <a:r>
              <a:rPr lang="en-US" sz="2400" dirty="0">
                <a:solidFill>
                  <a:schemeClr val="accent5">
                    <a:lumMod val="75000"/>
                  </a:schemeClr>
                </a:solidFill>
              </a:rPr>
              <a:t>Show students majoring in accounting or marketing that are in team </a:t>
            </a:r>
            <a:r>
              <a:rPr lang="en-US" sz="2800" dirty="0">
                <a:solidFill>
                  <a:schemeClr val="accent5">
                    <a:lumMod val="75000"/>
                  </a:schemeClr>
                </a:solidFill>
              </a:rPr>
              <a:t>ITPROS</a:t>
            </a:r>
            <a:r>
              <a:rPr lang="en-US" sz="2400" dirty="0">
                <a:solidFill>
                  <a:schemeClr val="accent5">
                    <a:lumMod val="75000"/>
                  </a:schemeClr>
                </a:solidFill>
              </a:rPr>
              <a:t> or SYSDES.    </a:t>
            </a:r>
          </a:p>
        </p:txBody>
      </p:sp>
      <p:pic>
        <p:nvPicPr>
          <p:cNvPr id="4098" name="Picture 2"/>
          <p:cNvPicPr>
            <a:picLocks noChangeAspect="1" noChangeArrowheads="1"/>
          </p:cNvPicPr>
          <p:nvPr/>
        </p:nvPicPr>
        <p:blipFill>
          <a:blip r:embed="rId3" cstate="print"/>
          <a:srcRect/>
          <a:stretch>
            <a:fillRect/>
          </a:stretch>
        </p:blipFill>
        <p:spPr bwMode="auto">
          <a:xfrm>
            <a:off x="6748510" y="4603881"/>
            <a:ext cx="4429125" cy="1685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Logical Operators: NOT</a:t>
            </a:r>
          </a:p>
        </p:txBody>
      </p:sp>
      <p:sp>
        <p:nvSpPr>
          <p:cNvPr id="3" name="Content Placeholder 2"/>
          <p:cNvSpPr>
            <a:spLocks noGrp="1"/>
          </p:cNvSpPr>
          <p:nvPr>
            <p:ph idx="1"/>
          </p:nvPr>
        </p:nvSpPr>
        <p:spPr>
          <a:xfrm>
            <a:off x="214544" y="3298056"/>
            <a:ext cx="7467600" cy="1752600"/>
          </a:xfrm>
        </p:spPr>
        <p:txBody>
          <a:bodyPr>
            <a:normAutofit/>
          </a:bodyPr>
          <a:lstStyle/>
          <a:p>
            <a:pPr>
              <a:buNone/>
            </a:pPr>
            <a:r>
              <a:rPr lang="en-US" sz="1400" dirty="0">
                <a:latin typeface="Courier New" pitchFamily="49" charset="0"/>
                <a:cs typeface="Courier New" pitchFamily="49" charset="0"/>
              </a:rPr>
              <a:t>/* Show students who are NOT in ITPROS and NOT in SYSDES.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sz="1600" b="1" dirty="0">
                <a:latin typeface="Courier New" pitchFamily="49" charset="0"/>
                <a:cs typeface="Courier New" pitchFamily="49" charset="0"/>
              </a:rPr>
              <a:t>NOT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'ITPROS' AND </a:t>
            </a:r>
            <a:r>
              <a:rPr lang="en-US" sz="1600" b="1" dirty="0">
                <a:latin typeface="Courier New" pitchFamily="49" charset="0"/>
                <a:cs typeface="Courier New" pitchFamily="49" charset="0"/>
              </a:rPr>
              <a:t>NOT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 'SYSDES';</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42</a:t>
            </a:fld>
            <a:endParaRPr kumimoji="0" lang="en-US"/>
          </a:p>
        </p:txBody>
      </p:sp>
      <p:sp>
        <p:nvSpPr>
          <p:cNvPr id="10" name="Content Placeholder 2"/>
          <p:cNvSpPr txBox="1">
            <a:spLocks/>
          </p:cNvSpPr>
          <p:nvPr/>
        </p:nvSpPr>
        <p:spPr>
          <a:xfrm>
            <a:off x="214544" y="1951197"/>
            <a:ext cx="7010400" cy="1752600"/>
          </a:xfrm>
          <a:prstGeom prst="rect">
            <a:avLst/>
          </a:prstGeom>
        </p:spPr>
        <p:txBody>
          <a:bodyPr vert="horz" lIns="182880" tIns="91440">
            <a:normAutofit/>
          </a:bodyPr>
          <a:lstStyle/>
          <a:p>
            <a:pPr marL="265176" indent="-265176" defTabSz="914400">
              <a:spcBef>
                <a:spcPts val="250"/>
              </a:spcBef>
              <a:buClr>
                <a:schemeClr val="accent1"/>
              </a:buClr>
              <a:buSzPct val="80000"/>
              <a:buFont typeface="Arial" pitchFamily="34" charset="0"/>
              <a:buChar char="•"/>
              <a:defRPr/>
            </a:pPr>
            <a:r>
              <a:rPr lang="en-US" sz="2400" dirty="0"/>
              <a:t>You can use NOT to negate an evaluation.</a:t>
            </a:r>
          </a:p>
          <a:p>
            <a:pPr marL="265176" indent="-265176" defTabSz="914400">
              <a:spcBef>
                <a:spcPts val="250"/>
              </a:spcBef>
              <a:buClr>
                <a:schemeClr val="accent1"/>
              </a:buClr>
              <a:buSzPct val="80000"/>
              <a:buFont typeface="Arial" pitchFamily="34" charset="0"/>
              <a:buChar char="•"/>
              <a:defRPr/>
            </a:pPr>
            <a:r>
              <a:rPr lang="en-US" sz="2400" dirty="0"/>
              <a:t>Show students who are NOT in the ITPROS and SYSDES teams.</a:t>
            </a:r>
          </a:p>
          <a:p>
            <a:pPr marL="265176" indent="-265176" defTabSz="914400">
              <a:spcBef>
                <a:spcPts val="250"/>
              </a:spcBef>
              <a:buClr>
                <a:schemeClr val="accent1"/>
              </a:buClr>
              <a:buSzPct val="80000"/>
              <a:defRPr/>
            </a:pPr>
            <a:endParaRPr lang="en-US" sz="2400" dirty="0"/>
          </a:p>
        </p:txBody>
      </p:sp>
      <p:pic>
        <p:nvPicPr>
          <p:cNvPr id="3077" name="Picture 5"/>
          <p:cNvPicPr>
            <a:picLocks noChangeAspect="1" noChangeArrowheads="1"/>
          </p:cNvPicPr>
          <p:nvPr/>
        </p:nvPicPr>
        <p:blipFill>
          <a:blip r:embed="rId3" cstate="print"/>
          <a:srcRect/>
          <a:stretch>
            <a:fillRect/>
          </a:stretch>
        </p:blipFill>
        <p:spPr bwMode="auto">
          <a:xfrm>
            <a:off x="7224944" y="3997402"/>
            <a:ext cx="4197290" cy="19587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077"/>
                                        </p:tgtEl>
                                        <p:attrNameLst>
                                          <p:attrName>style.visibility</p:attrName>
                                        </p:attrNameLst>
                                      </p:cBhvr>
                                      <p:to>
                                        <p:strVal val="visible"/>
                                      </p:to>
                                    </p:set>
                                    <p:animEffect transition="in" filter="blinds(horizontal)">
                                      <p:cBhvr>
                                        <p:cTn id="21"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0B8C-38FB-492C-B9C5-BBE4444DF476}"/>
              </a:ext>
            </a:extLst>
          </p:cNvPr>
          <p:cNvSpPr>
            <a:spLocks noGrp="1"/>
          </p:cNvSpPr>
          <p:nvPr>
            <p:ph type="title"/>
          </p:nvPr>
        </p:nvSpPr>
        <p:spPr/>
        <p:txBody>
          <a:bodyPr/>
          <a:lstStyle/>
          <a:p>
            <a:r>
              <a:rPr lang="en-US" dirty="0"/>
              <a:t>IN EXACT MATCH</a:t>
            </a:r>
          </a:p>
        </p:txBody>
      </p:sp>
    </p:spTree>
    <p:extLst>
      <p:ext uri="{BB962C8B-B14F-4D97-AF65-F5344CB8AC3E}">
        <p14:creationId xmlns:p14="http://schemas.microsoft.com/office/powerpoint/2010/main" val="2560959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Evaluating an inexact match</a:t>
            </a:r>
          </a:p>
        </p:txBody>
      </p:sp>
      <p:sp>
        <p:nvSpPr>
          <p:cNvPr id="3" name="Content Placeholder 2"/>
          <p:cNvSpPr>
            <a:spLocks noGrp="1"/>
          </p:cNvSpPr>
          <p:nvPr>
            <p:ph idx="1"/>
          </p:nvPr>
        </p:nvSpPr>
        <p:spPr/>
        <p:txBody>
          <a:bodyPr>
            <a:normAutofit/>
          </a:bodyPr>
          <a:lstStyle/>
          <a:p>
            <a:r>
              <a:rPr lang="en-US" sz="2400" dirty="0"/>
              <a:t>Sometimes the criterion in the WHERE clause of the SELECT statement is not precise.</a:t>
            </a:r>
          </a:p>
          <a:p>
            <a:r>
              <a:rPr lang="en-US" sz="2400" dirty="0"/>
              <a:t>For example: List students whose last starts with particular letter.  </a:t>
            </a:r>
          </a:p>
          <a:p>
            <a:pPr lvl="1"/>
            <a:r>
              <a:rPr lang="en-US" sz="2000" dirty="0"/>
              <a:t>To evaluate for this we use LIKE instead of = </a:t>
            </a:r>
          </a:p>
          <a:p>
            <a:pPr lvl="1"/>
            <a:r>
              <a:rPr lang="en-US" sz="2000" dirty="0"/>
              <a:t>and we use a “wildcard” symbol to indicate anything else is acceptable.  The symbol is the percent sign (%).</a:t>
            </a:r>
          </a:p>
          <a:p>
            <a:endParaRPr lang="en-US" sz="2400" dirty="0"/>
          </a:p>
          <a:p>
            <a:endParaRPr lang="en-US" sz="2400" dirty="0"/>
          </a:p>
          <a:p>
            <a:pPr>
              <a:buNone/>
            </a:pPr>
            <a:endParaRPr lang="en-US" sz="24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44</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 the Student-Team database</a:t>
            </a:r>
          </a:p>
        </p:txBody>
      </p:sp>
      <p:sp>
        <p:nvSpPr>
          <p:cNvPr id="3" name="Content Placeholder 2"/>
          <p:cNvSpPr>
            <a:spLocks noGrp="1"/>
          </p:cNvSpPr>
          <p:nvPr>
            <p:ph idx="1"/>
          </p:nvPr>
        </p:nvSpPr>
        <p:spPr>
          <a:xfrm>
            <a:off x="1066800" y="1981200"/>
            <a:ext cx="7391400" cy="2895600"/>
          </a:xfrm>
        </p:spPr>
        <p:txBody>
          <a:bodyPr>
            <a:normAutofit/>
          </a:bodyPr>
          <a:lstStyle/>
          <a:p>
            <a:r>
              <a:rPr lang="en-US" dirty="0"/>
              <a:t>List students whose last name starts with the letter ‘A’.  </a:t>
            </a:r>
          </a:p>
          <a:p>
            <a:pPr>
              <a:buNone/>
            </a:pPr>
            <a:endParaRPr lang="en-US" dirty="0"/>
          </a:p>
          <a:p>
            <a:pPr>
              <a:buNone/>
            </a:pPr>
            <a:r>
              <a:rPr lang="en-US" sz="1400" dirty="0">
                <a:latin typeface="Courier New" pitchFamily="49" charset="0"/>
                <a:cs typeface="Courier New" pitchFamily="49" charset="0"/>
              </a:rPr>
              <a:t>/* List students whose last name starts with 'A'.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LIKE 'A%'</a:t>
            </a:r>
            <a:r>
              <a:rPr lang="en-US" sz="1400" dirty="0">
                <a:latin typeface="Courier New" pitchFamily="49" charset="0"/>
                <a:cs typeface="Courier New" pitchFamily="49" charset="0"/>
              </a:rPr>
              <a:t>; </a:t>
            </a:r>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45</a:t>
            </a:fld>
            <a:endParaRPr kumimoji="0" lang="en-US"/>
          </a:p>
        </p:txBody>
      </p:sp>
      <p:pic>
        <p:nvPicPr>
          <p:cNvPr id="4" name="Picture 2"/>
          <p:cNvPicPr>
            <a:picLocks noChangeAspect="1" noChangeArrowheads="1"/>
          </p:cNvPicPr>
          <p:nvPr/>
        </p:nvPicPr>
        <p:blipFill>
          <a:blip r:embed="rId3" cstate="print"/>
          <a:srcRect/>
          <a:stretch>
            <a:fillRect/>
          </a:stretch>
        </p:blipFill>
        <p:spPr bwMode="auto">
          <a:xfrm>
            <a:off x="5829670" y="3429000"/>
            <a:ext cx="4886195"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examples using LIKE</a:t>
            </a:r>
          </a:p>
        </p:txBody>
      </p:sp>
      <p:sp>
        <p:nvSpPr>
          <p:cNvPr id="3" name="Content Placeholder 2"/>
          <p:cNvSpPr>
            <a:spLocks noGrp="1"/>
          </p:cNvSpPr>
          <p:nvPr>
            <p:ph idx="1"/>
          </p:nvPr>
        </p:nvSpPr>
        <p:spPr>
          <a:xfrm>
            <a:off x="676183" y="1850231"/>
            <a:ext cx="7620000" cy="2590800"/>
          </a:xfrm>
        </p:spPr>
        <p:txBody>
          <a:bodyPr>
            <a:normAutofit fontScale="92500" lnSpcReduction="10000"/>
          </a:bodyPr>
          <a:lstStyle/>
          <a:p>
            <a:r>
              <a:rPr lang="en-US" sz="2000" dirty="0">
                <a:solidFill>
                  <a:schemeClr val="accent6">
                    <a:lumMod val="75000"/>
                  </a:schemeClr>
                </a:solidFill>
              </a:rPr>
              <a:t>List students whose last name starts with A or D.</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 List students whose last name starts with 'A' or "D'.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students</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LIKE 'A%' </a:t>
            </a:r>
            <a:r>
              <a:rPr lang="en-US" sz="1400" b="1" dirty="0">
                <a:latin typeface="Courier New" pitchFamily="49" charset="0"/>
                <a:cs typeface="Courier New" pitchFamily="49" charset="0"/>
              </a:rPr>
              <a:t>or </a:t>
            </a:r>
          </a:p>
          <a:p>
            <a:pPr>
              <a:buNone/>
            </a:pPr>
            <a:r>
              <a:rPr lang="en-US" sz="1400" dirty="0" err="1">
                <a:latin typeface="Courier New" pitchFamily="49" charset="0"/>
                <a:cs typeface="Courier New" pitchFamily="49" charset="0"/>
              </a:rPr>
              <a:t>stdlname</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LIKE 'D%'</a:t>
            </a:r>
            <a:r>
              <a:rPr lang="en-US" sz="1400" dirty="0">
                <a:latin typeface="Courier New" pitchFamily="49" charset="0"/>
                <a:cs typeface="Courier New" pitchFamily="49" charset="0"/>
              </a:rPr>
              <a:t>);</a:t>
            </a: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46</a:t>
            </a:fld>
            <a:endParaRPr kumimoji="0" lang="en-US"/>
          </a:p>
        </p:txBody>
      </p:sp>
      <p:sp>
        <p:nvSpPr>
          <p:cNvPr id="7" name="Content Placeholder 2"/>
          <p:cNvSpPr txBox="1">
            <a:spLocks/>
          </p:cNvSpPr>
          <p:nvPr/>
        </p:nvSpPr>
        <p:spPr>
          <a:xfrm>
            <a:off x="676183" y="4590842"/>
            <a:ext cx="7620000" cy="2590800"/>
          </a:xfrm>
          <a:prstGeom prst="rect">
            <a:avLst/>
          </a:prstGeom>
        </p:spPr>
        <p:txBody>
          <a:bodyPr vert="horz" lIns="182880" tIns="91440">
            <a:normAutofit/>
          </a:bodyPr>
          <a:lstStyle/>
          <a:p>
            <a:pPr marL="265176" indent="-265176" defTabSz="914400">
              <a:spcBef>
                <a:spcPts val="250"/>
              </a:spcBef>
              <a:buClr>
                <a:schemeClr val="accent1"/>
              </a:buClr>
              <a:buSzPct val="80000"/>
              <a:buFont typeface="Wingdings 2"/>
              <a:buChar char=""/>
              <a:defRPr/>
            </a:pPr>
            <a:r>
              <a:rPr lang="en-US" sz="2000" dirty="0">
                <a:solidFill>
                  <a:schemeClr val="accent5">
                    <a:lumMod val="75000"/>
                  </a:schemeClr>
                </a:solidFill>
              </a:rPr>
              <a:t>List students whose team name ends with PROS.</a:t>
            </a:r>
          </a:p>
          <a:p>
            <a:pPr marL="265176" indent="-265176" defTabSz="914400">
              <a:spcBef>
                <a:spcPts val="250"/>
              </a:spcBef>
              <a:buClr>
                <a:schemeClr val="accent1"/>
              </a:buClr>
              <a:buSzPct val="80000"/>
              <a:defRPr/>
            </a:pP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 List students whose team ends with 'PROS'. */</a:t>
            </a:r>
          </a:p>
          <a:p>
            <a:pPr marL="265176" indent="-265176">
              <a:spcBef>
                <a:spcPts val="250"/>
              </a:spcBef>
              <a:buClr>
                <a:schemeClr val="accent1"/>
              </a:buClr>
              <a:buSzPct val="80000"/>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from students</a:t>
            </a:r>
          </a:p>
          <a:p>
            <a:pPr marL="265176" indent="-265176">
              <a:spcBef>
                <a:spcPts val="250"/>
              </a:spcBef>
              <a:buClr>
                <a:schemeClr val="accent1"/>
              </a:buClr>
              <a:buSzPct val="80000"/>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LIKE '%PROS'</a:t>
            </a:r>
            <a:r>
              <a:rPr lang="en-US" sz="1400" dirty="0">
                <a:latin typeface="Courier New" pitchFamily="49" charset="0"/>
                <a:cs typeface="Courier New" pitchFamily="49" charset="0"/>
              </a:rPr>
              <a:t>;</a:t>
            </a:r>
            <a:endParaRPr lang="en-US" sz="2400" dirty="0"/>
          </a:p>
        </p:txBody>
      </p:sp>
      <p:pic>
        <p:nvPicPr>
          <p:cNvPr id="2050" name="Picture 2"/>
          <p:cNvPicPr>
            <a:picLocks noChangeAspect="1" noChangeArrowheads="1"/>
          </p:cNvPicPr>
          <p:nvPr/>
        </p:nvPicPr>
        <p:blipFill>
          <a:blip r:embed="rId3" cstate="print"/>
          <a:srcRect/>
          <a:stretch>
            <a:fillRect/>
          </a:stretch>
        </p:blipFill>
        <p:spPr bwMode="auto">
          <a:xfrm>
            <a:off x="7638299" y="2405063"/>
            <a:ext cx="2572501" cy="1481137"/>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7162800" y="4800600"/>
            <a:ext cx="2563152"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linds(horizontal)">
                                      <p:cBhvr>
                                        <p:cTn id="19" dur="500"/>
                                        <p:tgtEl>
                                          <p:spTgt spid="3">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blinds(horizontal)">
                                      <p:cBhvr>
                                        <p:cTn id="24" dur="5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blinds(horizontal)">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blinds(horizontal)">
                                      <p:cBhvr>
                                        <p:cTn id="34" dur="500"/>
                                        <p:tgtEl>
                                          <p:spTgt spid="7">
                                            <p:txEl>
                                              <p:pRg st="2" end="2"/>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blinds(horizontal)">
                                      <p:cBhvr>
                                        <p:cTn id="37" dur="500"/>
                                        <p:tgtEl>
                                          <p:spTgt spid="7">
                                            <p:txEl>
                                              <p:pRg st="3" end="3"/>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blinds(horizontal)">
                                      <p:cBhvr>
                                        <p:cTn id="40" dur="500"/>
                                        <p:tgtEl>
                                          <p:spTgt spid="7">
                                            <p:txEl>
                                              <p:pRg st="4" end="4"/>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blinds(horizontal)">
                                      <p:cBhvr>
                                        <p:cTn id="43" dur="500"/>
                                        <p:tgtEl>
                                          <p:spTgt spid="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051"/>
                                        </p:tgtEl>
                                        <p:attrNameLst>
                                          <p:attrName>style.visibility</p:attrName>
                                        </p:attrNameLst>
                                      </p:cBhvr>
                                      <p:to>
                                        <p:strVal val="visible"/>
                                      </p:to>
                                    </p:set>
                                    <p:animEffect transition="in" filter="blinds(horizontal)">
                                      <p:cBhvr>
                                        <p:cTn id="4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Evaluating a range of values</a:t>
            </a:r>
          </a:p>
        </p:txBody>
      </p:sp>
      <p:sp>
        <p:nvSpPr>
          <p:cNvPr id="3" name="Content Placeholder 2"/>
          <p:cNvSpPr>
            <a:spLocks noGrp="1"/>
          </p:cNvSpPr>
          <p:nvPr>
            <p:ph idx="1"/>
          </p:nvPr>
        </p:nvSpPr>
        <p:spPr/>
        <p:txBody>
          <a:bodyPr>
            <a:normAutofit/>
          </a:bodyPr>
          <a:lstStyle/>
          <a:p>
            <a:r>
              <a:rPr lang="en-US" sz="2400" dirty="0"/>
              <a:t>Sometimes the criterion in the WHERE clause of the SELECT statement is for a range of values.</a:t>
            </a:r>
          </a:p>
          <a:p>
            <a:r>
              <a:rPr lang="en-US" sz="2400" dirty="0"/>
              <a:t>For example: List employees with a salary between $25,000 and $45,000.  </a:t>
            </a:r>
          </a:p>
          <a:p>
            <a:pPr lvl="1"/>
            <a:r>
              <a:rPr lang="en-US" sz="2000" dirty="0"/>
              <a:t>BETWEEN &lt;starting value&gt; AND &lt;ending value&gt;</a:t>
            </a:r>
          </a:p>
          <a:p>
            <a:pPr lvl="1"/>
            <a:r>
              <a:rPr lang="en-US" sz="2000" dirty="0"/>
              <a:t>The starting and ending values are included.</a:t>
            </a:r>
          </a:p>
          <a:p>
            <a:endParaRPr lang="en-US" dirty="0"/>
          </a:p>
          <a:p>
            <a:endParaRPr lang="en-US" dirty="0"/>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47</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using a range of values</a:t>
            </a:r>
          </a:p>
        </p:txBody>
      </p:sp>
      <p:sp>
        <p:nvSpPr>
          <p:cNvPr id="3" name="Content Placeholder 2"/>
          <p:cNvSpPr>
            <a:spLocks noGrp="1"/>
          </p:cNvSpPr>
          <p:nvPr>
            <p:ph idx="1"/>
          </p:nvPr>
        </p:nvSpPr>
        <p:spPr>
          <a:xfrm>
            <a:off x="915879" y="2133600"/>
            <a:ext cx="7620000" cy="2590800"/>
          </a:xfrm>
        </p:spPr>
        <p:txBody>
          <a:bodyPr>
            <a:normAutofit/>
          </a:bodyPr>
          <a:lstStyle/>
          <a:p>
            <a:r>
              <a:rPr lang="en-US" sz="2000" dirty="0"/>
              <a:t>List evaluation item scores between 70 and 79.</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 </a:t>
            </a:r>
          </a:p>
          <a:p>
            <a:pPr>
              <a:buNone/>
            </a:pPr>
            <a:r>
              <a:rPr lang="en-US" sz="1400" dirty="0">
                <a:latin typeface="Courier New" pitchFamily="49" charset="0"/>
                <a:cs typeface="Courier New" pitchFamily="49" charset="0"/>
              </a:rPr>
              <a:t>from </a:t>
            </a:r>
            <a:r>
              <a:rPr lang="en-US" sz="1400" dirty="0" err="1">
                <a:latin typeface="Courier New" pitchFamily="49" charset="0"/>
                <a:cs typeface="Courier New" pitchFamily="49" charset="0"/>
              </a:rPr>
              <a:t>eval_items_scores</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where score </a:t>
            </a:r>
            <a:r>
              <a:rPr lang="en-US" sz="1600" b="1" dirty="0">
                <a:latin typeface="Courier New" pitchFamily="49" charset="0"/>
                <a:cs typeface="Courier New" pitchFamily="49" charset="0"/>
              </a:rPr>
              <a:t>BETWEEN</a:t>
            </a:r>
            <a:r>
              <a:rPr lang="en-US" sz="1400" dirty="0">
                <a:latin typeface="Courier New" pitchFamily="49" charset="0"/>
                <a:cs typeface="Courier New" pitchFamily="49" charset="0"/>
              </a:rPr>
              <a:t> 70 </a:t>
            </a:r>
            <a:r>
              <a:rPr lang="en-US" sz="1600" b="1" dirty="0">
                <a:latin typeface="Courier New" pitchFamily="49" charset="0"/>
                <a:cs typeface="Courier New" pitchFamily="49" charset="0"/>
              </a:rPr>
              <a:t>AND</a:t>
            </a:r>
            <a:r>
              <a:rPr lang="en-US" sz="1400" dirty="0">
                <a:latin typeface="Courier New" pitchFamily="49" charset="0"/>
                <a:cs typeface="Courier New" pitchFamily="49" charset="0"/>
              </a:rPr>
              <a:t> 79;</a:t>
            </a: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48</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409570" y="3429000"/>
            <a:ext cx="4636514"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blinds(horizontal)">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Evaluate a range of dates - BETWEEN</a:t>
            </a:r>
          </a:p>
        </p:txBody>
      </p:sp>
      <p:sp>
        <p:nvSpPr>
          <p:cNvPr id="3" name="Content Placeholder 2"/>
          <p:cNvSpPr>
            <a:spLocks noGrp="1"/>
          </p:cNvSpPr>
          <p:nvPr>
            <p:ph idx="1"/>
          </p:nvPr>
        </p:nvSpPr>
        <p:spPr>
          <a:xfrm>
            <a:off x="487532" y="1989338"/>
            <a:ext cx="7620000" cy="2590800"/>
          </a:xfrm>
        </p:spPr>
        <p:txBody>
          <a:bodyPr>
            <a:normAutofit/>
          </a:bodyPr>
          <a:lstStyle/>
          <a:p>
            <a:r>
              <a:rPr lang="en-US" sz="2000" dirty="0"/>
              <a:t>In AW, list employees hired between 1998 and 1999.</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 List employees hired between 1998 and 1999.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BusinessEntityID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jobtitle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hiredate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salariedFlag</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AdventureWorks2008.HumanResources.Employee</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HireDate</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between</a:t>
            </a:r>
            <a:r>
              <a:rPr lang="en-US" sz="1400" dirty="0">
                <a:latin typeface="Courier New" pitchFamily="49" charset="0"/>
                <a:cs typeface="Courier New" pitchFamily="49" charset="0"/>
              </a:rPr>
              <a:t> '1998-01-01' </a:t>
            </a:r>
            <a:r>
              <a:rPr lang="en-US" sz="1600" b="1" dirty="0">
                <a:latin typeface="Courier New" pitchFamily="49" charset="0"/>
                <a:cs typeface="Courier New" pitchFamily="49" charset="0"/>
              </a:rPr>
              <a:t>and</a:t>
            </a:r>
            <a:r>
              <a:rPr lang="en-US" sz="1400" dirty="0">
                <a:latin typeface="Courier New" pitchFamily="49" charset="0"/>
                <a:cs typeface="Courier New" pitchFamily="49" charset="0"/>
              </a:rPr>
              <a:t> '1999-12-31';</a:t>
            </a: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49</a:t>
            </a:fld>
            <a:endParaRPr kumimoji="0" lang="en-US"/>
          </a:p>
        </p:txBody>
      </p:sp>
      <p:pic>
        <p:nvPicPr>
          <p:cNvPr id="4098" name="Picture 2"/>
          <p:cNvPicPr>
            <a:picLocks noChangeAspect="1" noChangeArrowheads="1"/>
          </p:cNvPicPr>
          <p:nvPr/>
        </p:nvPicPr>
        <p:blipFill>
          <a:blip r:embed="rId3" cstate="print"/>
          <a:srcRect/>
          <a:stretch>
            <a:fillRect/>
          </a:stretch>
        </p:blipFill>
        <p:spPr bwMode="auto">
          <a:xfrm>
            <a:off x="6876258" y="3485453"/>
            <a:ext cx="4850907" cy="24947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blinds(horizontal)">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E3C52-CCFA-4EA2-B4D7-4524FC9FDBCD}"/>
              </a:ext>
            </a:extLst>
          </p:cNvPr>
          <p:cNvSpPr>
            <a:spLocks noGrp="1"/>
          </p:cNvSpPr>
          <p:nvPr>
            <p:ph type="title"/>
          </p:nvPr>
        </p:nvSpPr>
        <p:spPr/>
        <p:txBody>
          <a:bodyPr/>
          <a:lstStyle/>
          <a:p>
            <a:r>
              <a:rPr lang="en-US" dirty="0"/>
              <a:t>SMSS LOGIN</a:t>
            </a:r>
          </a:p>
        </p:txBody>
      </p:sp>
      <p:sp>
        <p:nvSpPr>
          <p:cNvPr id="3" name="Content Placeholder 2">
            <a:extLst>
              <a:ext uri="{FF2B5EF4-FFF2-40B4-BE49-F238E27FC236}">
                <a16:creationId xmlns:a16="http://schemas.microsoft.com/office/drawing/2014/main" id="{57E6FB5E-F6D8-4BCB-A7B3-4052A35515B2}"/>
              </a:ext>
            </a:extLst>
          </p:cNvPr>
          <p:cNvSpPr>
            <a:spLocks noGrp="1"/>
          </p:cNvSpPr>
          <p:nvPr>
            <p:ph idx="1"/>
          </p:nvPr>
        </p:nvSpPr>
        <p:spPr>
          <a:xfrm>
            <a:off x="581192" y="2180496"/>
            <a:ext cx="5029495" cy="3678303"/>
          </a:xfrm>
        </p:spPr>
        <p:txBody>
          <a:bodyPr>
            <a:normAutofit lnSpcReduction="10000"/>
          </a:bodyPr>
          <a:lstStyle/>
          <a:p>
            <a:r>
              <a:rPr lang="en-US" dirty="0"/>
              <a:t>You will need the exact name of the server.</a:t>
            </a:r>
          </a:p>
          <a:p>
            <a:pPr lvl="1"/>
            <a:r>
              <a:rPr lang="en-US" dirty="0">
                <a:latin typeface="Arial" panose="020B0604020202020204" pitchFamily="34" charset="0"/>
                <a:cs typeface="Arial" panose="020B0604020202020204" pitchFamily="34" charset="0"/>
              </a:rPr>
              <a:t>essql1.walton.uark.edu</a:t>
            </a:r>
          </a:p>
          <a:p>
            <a:pPr lvl="1"/>
            <a:r>
              <a:rPr lang="en-US" dirty="0"/>
              <a:t>There are several types of authentication, and you only need to be concerned with 2 of them.</a:t>
            </a:r>
          </a:p>
          <a:p>
            <a:pPr lvl="2"/>
            <a:r>
              <a:rPr lang="en-US" dirty="0"/>
              <a:t>WINDOWS </a:t>
            </a:r>
            <a:r>
              <a:rPr lang="en-US" dirty="0" err="1"/>
              <a:t>Authenication</a:t>
            </a:r>
            <a:r>
              <a:rPr lang="en-US" dirty="0"/>
              <a:t> will allow you to run queries and does not give you any access to your own </a:t>
            </a:r>
            <a:r>
              <a:rPr lang="en-US" dirty="0" err="1"/>
              <a:t>db</a:t>
            </a:r>
            <a:r>
              <a:rPr lang="en-US" dirty="0"/>
              <a:t>, or creating tables, etc. You also do not need to supply anymore credentials since you have validated yourself in the earlier remote access step</a:t>
            </a:r>
          </a:p>
          <a:p>
            <a:pPr lvl="2"/>
            <a:r>
              <a:rPr lang="en-US" dirty="0"/>
              <a:t>SQL Server Authentication – this will be necessary if you want to use your own </a:t>
            </a:r>
            <a:r>
              <a:rPr lang="en-US" dirty="0" err="1"/>
              <a:t>db</a:t>
            </a:r>
            <a:r>
              <a:rPr lang="en-US" dirty="0"/>
              <a:t>, create tables, import, </a:t>
            </a:r>
            <a:r>
              <a:rPr lang="en-US" dirty="0" err="1"/>
              <a:t>etc</a:t>
            </a:r>
            <a:r>
              <a:rPr lang="en-US" dirty="0"/>
              <a:t>, and YOU WILL need to authenticate yourself again.	</a:t>
            </a:r>
          </a:p>
          <a:p>
            <a:pPr lvl="3"/>
            <a:r>
              <a:rPr lang="en-US" dirty="0"/>
              <a:t>You should be able use your same UARK login</a:t>
            </a:r>
          </a:p>
          <a:p>
            <a:pPr marL="324000" lvl="1" indent="0">
              <a:buNone/>
            </a:pPr>
            <a:endParaRPr lang="en-US" dirty="0"/>
          </a:p>
        </p:txBody>
      </p:sp>
      <p:pic>
        <p:nvPicPr>
          <p:cNvPr id="4" name="Picture 3">
            <a:extLst>
              <a:ext uri="{FF2B5EF4-FFF2-40B4-BE49-F238E27FC236}">
                <a16:creationId xmlns:a16="http://schemas.microsoft.com/office/drawing/2014/main" id="{0BB9FC62-C0A7-458F-86E1-29C1EFA9ED7F}"/>
              </a:ext>
            </a:extLst>
          </p:cNvPr>
          <p:cNvPicPr>
            <a:picLocks noChangeAspect="1"/>
          </p:cNvPicPr>
          <p:nvPr/>
        </p:nvPicPr>
        <p:blipFill>
          <a:blip r:embed="rId2"/>
          <a:stretch>
            <a:fillRect/>
          </a:stretch>
        </p:blipFill>
        <p:spPr>
          <a:xfrm>
            <a:off x="6096000" y="2107522"/>
            <a:ext cx="5962650" cy="3619500"/>
          </a:xfrm>
          <a:prstGeom prst="rect">
            <a:avLst/>
          </a:prstGeom>
        </p:spPr>
      </p:pic>
    </p:spTree>
    <p:extLst>
      <p:ext uri="{BB962C8B-B14F-4D97-AF65-F5344CB8AC3E}">
        <p14:creationId xmlns:p14="http://schemas.microsoft.com/office/powerpoint/2010/main" val="73021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Evaluate a range of dates and other criteria</a:t>
            </a:r>
          </a:p>
        </p:txBody>
      </p:sp>
      <p:sp>
        <p:nvSpPr>
          <p:cNvPr id="3" name="Content Placeholder 2"/>
          <p:cNvSpPr>
            <a:spLocks noGrp="1"/>
          </p:cNvSpPr>
          <p:nvPr>
            <p:ph idx="1"/>
          </p:nvPr>
        </p:nvSpPr>
        <p:spPr>
          <a:xfrm>
            <a:off x="853735" y="1947531"/>
            <a:ext cx="7620000" cy="2590800"/>
          </a:xfrm>
        </p:spPr>
        <p:txBody>
          <a:bodyPr>
            <a:normAutofit fontScale="77500" lnSpcReduction="20000"/>
          </a:bodyPr>
          <a:lstStyle/>
          <a:p>
            <a:r>
              <a:rPr lang="en-US" sz="2000" dirty="0"/>
              <a:t>In AW, count how many people were hired in 1998 and work in production (job title starts with ‘Production’).</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 Count how many people were hired in 1998 who work in production </a:t>
            </a:r>
          </a:p>
          <a:p>
            <a:pPr>
              <a:buNone/>
            </a:pPr>
            <a:r>
              <a:rPr lang="en-US" sz="1400" dirty="0">
                <a:latin typeface="Courier New" pitchFamily="49" charset="0"/>
                <a:cs typeface="Courier New" pitchFamily="49" charset="0"/>
              </a:rPr>
              <a:t>(job title starts with 'Production').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count(*)</a:t>
            </a:r>
          </a:p>
          <a:p>
            <a:pPr>
              <a:buNone/>
            </a:pPr>
            <a:r>
              <a:rPr lang="en-US" sz="1400" dirty="0">
                <a:latin typeface="Courier New" pitchFamily="49" charset="0"/>
                <a:cs typeface="Courier New" pitchFamily="49" charset="0"/>
              </a:rPr>
              <a:t>from AdventureWorks2008.HumanResources.Employee</a:t>
            </a:r>
          </a:p>
          <a:p>
            <a:pPr>
              <a:buNone/>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HireDate</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between</a:t>
            </a:r>
            <a:r>
              <a:rPr lang="en-US" sz="1400" dirty="0">
                <a:latin typeface="Courier New" pitchFamily="49" charset="0"/>
                <a:cs typeface="Courier New" pitchFamily="49" charset="0"/>
              </a:rPr>
              <a:t> '1998-01-01' </a:t>
            </a:r>
            <a:r>
              <a:rPr lang="en-US" sz="1600" b="1" dirty="0">
                <a:latin typeface="Courier New" pitchFamily="49" charset="0"/>
                <a:cs typeface="Courier New" pitchFamily="49" charset="0"/>
              </a:rPr>
              <a:t>and</a:t>
            </a:r>
            <a:r>
              <a:rPr lang="en-US" sz="1400" dirty="0">
                <a:latin typeface="Courier New" pitchFamily="49" charset="0"/>
                <a:cs typeface="Courier New" pitchFamily="49" charset="0"/>
              </a:rPr>
              <a:t> '1998-12-31'</a:t>
            </a:r>
          </a:p>
          <a:p>
            <a:pPr>
              <a:buNone/>
            </a:pPr>
            <a:r>
              <a:rPr lang="en-US" sz="1400" dirty="0">
                <a:latin typeface="Courier New" pitchFamily="49" charset="0"/>
                <a:cs typeface="Courier New" pitchFamily="49" charset="0"/>
              </a:rPr>
              <a:t>and </a:t>
            </a:r>
            <a:r>
              <a:rPr lang="en-US" sz="1400" dirty="0" err="1">
                <a:latin typeface="Courier New" pitchFamily="49" charset="0"/>
                <a:cs typeface="Courier New" pitchFamily="49" charset="0"/>
              </a:rPr>
              <a:t>jobtitle</a:t>
            </a:r>
            <a:r>
              <a:rPr lang="en-US" sz="1400" dirty="0">
                <a:latin typeface="Courier New" pitchFamily="49" charset="0"/>
                <a:cs typeface="Courier New" pitchFamily="49" charset="0"/>
              </a:rPr>
              <a:t> </a:t>
            </a:r>
            <a:r>
              <a:rPr lang="en-US" sz="1600" b="1" dirty="0">
                <a:latin typeface="Courier New" pitchFamily="49" charset="0"/>
                <a:cs typeface="Courier New" pitchFamily="49" charset="0"/>
              </a:rPr>
              <a:t>like</a:t>
            </a:r>
            <a:r>
              <a:rPr lang="en-US" sz="1400" dirty="0">
                <a:latin typeface="Courier New" pitchFamily="49" charset="0"/>
                <a:cs typeface="Courier New" pitchFamily="49" charset="0"/>
              </a:rPr>
              <a:t> 'Production%';</a:t>
            </a: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50</a:t>
            </a:fld>
            <a:endParaRPr kumimoji="0" lang="en-US"/>
          </a:p>
        </p:txBody>
      </p:sp>
      <p:pic>
        <p:nvPicPr>
          <p:cNvPr id="5122" name="Picture 2"/>
          <p:cNvPicPr>
            <a:picLocks noChangeAspect="1" noChangeArrowheads="1"/>
          </p:cNvPicPr>
          <p:nvPr/>
        </p:nvPicPr>
        <p:blipFill>
          <a:blip r:embed="rId3" cstate="print"/>
          <a:srcRect/>
          <a:stretch>
            <a:fillRect/>
          </a:stretch>
        </p:blipFill>
        <p:spPr bwMode="auto">
          <a:xfrm>
            <a:off x="7072150" y="2471485"/>
            <a:ext cx="3486150" cy="1566464"/>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7053100" y="4349423"/>
            <a:ext cx="3505200" cy="2163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blinds(horizontal)">
                                      <p:cBhvr>
                                        <p:cTn id="19" dur="500"/>
                                        <p:tgtEl>
                                          <p:spTgt spid="3">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animEffect transition="in" filter="blinds(horizontal)">
                                      <p:cBhvr>
                                        <p:cTn id="27" dur="500"/>
                                        <p:tgtEl>
                                          <p:spTgt spid="51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123"/>
                                        </p:tgtEl>
                                        <p:attrNameLst>
                                          <p:attrName>style.visibility</p:attrName>
                                        </p:attrNameLst>
                                      </p:cBhvr>
                                      <p:to>
                                        <p:strVal val="visible"/>
                                      </p:to>
                                    </p:set>
                                    <p:animEffect transition="in" filter="blinds(horizontal)">
                                      <p:cBhvr>
                                        <p:cTn id="3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7204-03E0-449E-B853-60226FADA4C0}"/>
              </a:ext>
            </a:extLst>
          </p:cNvPr>
          <p:cNvSpPr>
            <a:spLocks noGrp="1"/>
          </p:cNvSpPr>
          <p:nvPr>
            <p:ph type="title"/>
          </p:nvPr>
        </p:nvSpPr>
        <p:spPr/>
        <p:txBody>
          <a:bodyPr/>
          <a:lstStyle/>
          <a:p>
            <a:r>
              <a:rPr lang="en-US" dirty="0"/>
              <a:t>IN AND NULL</a:t>
            </a:r>
          </a:p>
        </p:txBody>
      </p:sp>
    </p:spTree>
    <p:extLst>
      <p:ext uri="{BB962C8B-B14F-4D97-AF65-F5344CB8AC3E}">
        <p14:creationId xmlns:p14="http://schemas.microsoft.com/office/powerpoint/2010/main" val="13206866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 alternative to using the OR operator</a:t>
            </a:r>
          </a:p>
        </p:txBody>
      </p:sp>
      <p:sp>
        <p:nvSpPr>
          <p:cNvPr id="3" name="Content Placeholder 2"/>
          <p:cNvSpPr>
            <a:spLocks noGrp="1"/>
          </p:cNvSpPr>
          <p:nvPr>
            <p:ph idx="1"/>
          </p:nvPr>
        </p:nvSpPr>
        <p:spPr/>
        <p:txBody>
          <a:bodyPr>
            <a:normAutofit/>
          </a:bodyPr>
          <a:lstStyle/>
          <a:p>
            <a:r>
              <a:rPr lang="en-US" sz="2400" dirty="0"/>
              <a:t>In a previous lesson, we covered the use of the logical operators AND, OR and NOT.  This lesson presents other operators you can use in the WHERE clause of a SELECT statement.</a:t>
            </a:r>
          </a:p>
          <a:p>
            <a:r>
              <a:rPr lang="en-US" sz="2400" dirty="0"/>
              <a:t>IN (…, …, … ) – An alternative to the OR operator.</a:t>
            </a:r>
          </a:p>
          <a:p>
            <a:r>
              <a:rPr lang="en-US" sz="2400" dirty="0"/>
              <a:t>IS NULL – Check for null values.</a:t>
            </a:r>
          </a:p>
          <a:p>
            <a:pPr>
              <a:buNone/>
            </a:pPr>
            <a:endParaRPr lang="en-US" dirty="0"/>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52</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IN instead of OR</a:t>
            </a:r>
          </a:p>
        </p:txBody>
      </p:sp>
      <p:sp>
        <p:nvSpPr>
          <p:cNvPr id="3" name="Content Placeholder 2"/>
          <p:cNvSpPr>
            <a:spLocks noGrp="1"/>
          </p:cNvSpPr>
          <p:nvPr>
            <p:ph idx="1"/>
          </p:nvPr>
        </p:nvSpPr>
        <p:spPr>
          <a:xfrm>
            <a:off x="924758" y="1927388"/>
            <a:ext cx="7239000" cy="838200"/>
          </a:xfrm>
        </p:spPr>
        <p:txBody>
          <a:bodyPr>
            <a:normAutofit/>
          </a:bodyPr>
          <a:lstStyle/>
          <a:p>
            <a:r>
              <a:rPr lang="en-US" sz="2000" dirty="0">
                <a:solidFill>
                  <a:schemeClr val="accent6">
                    <a:lumMod val="75000"/>
                  </a:schemeClr>
                </a:solidFill>
              </a:rPr>
              <a:t>List students in these teams:  ITPROS, SYSDES or TECHSO.</a:t>
            </a:r>
          </a:p>
          <a:p>
            <a:pPr>
              <a:buNone/>
            </a:pPr>
            <a:endParaRPr lang="en-US" sz="20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53</a:t>
            </a:fld>
            <a:endParaRPr kumimoji="0" lang="en-US"/>
          </a:p>
        </p:txBody>
      </p:sp>
      <p:pic>
        <p:nvPicPr>
          <p:cNvPr id="4" name="Picture 2"/>
          <p:cNvPicPr>
            <a:picLocks noChangeAspect="1" noChangeArrowheads="1"/>
          </p:cNvPicPr>
          <p:nvPr/>
        </p:nvPicPr>
        <p:blipFill>
          <a:blip r:embed="rId3" cstate="print"/>
          <a:srcRect/>
          <a:stretch>
            <a:fillRect/>
          </a:stretch>
        </p:blipFill>
        <p:spPr bwMode="auto">
          <a:xfrm>
            <a:off x="7251578" y="3133078"/>
            <a:ext cx="3545257" cy="2667000"/>
          </a:xfrm>
          <a:prstGeom prst="rect">
            <a:avLst/>
          </a:prstGeom>
          <a:noFill/>
          <a:ln w="9525">
            <a:noFill/>
            <a:miter lim="800000"/>
            <a:headEnd/>
            <a:tailEnd/>
          </a:ln>
        </p:spPr>
      </p:pic>
      <p:sp>
        <p:nvSpPr>
          <p:cNvPr id="7" name="Content Placeholder 2"/>
          <p:cNvSpPr txBox="1">
            <a:spLocks/>
          </p:cNvSpPr>
          <p:nvPr/>
        </p:nvSpPr>
        <p:spPr>
          <a:xfrm>
            <a:off x="1128944" y="2450937"/>
            <a:ext cx="5791200" cy="3505200"/>
          </a:xfrm>
          <a:prstGeom prst="rect">
            <a:avLst/>
          </a:prstGeom>
        </p:spPr>
        <p:txBody>
          <a:bodyPr vert="horz" lIns="182880" tIns="91440">
            <a:normAutofit fontScale="70000" lnSpcReduction="20000"/>
          </a:bodyPr>
          <a:lstStyle/>
          <a:p>
            <a:pPr marL="265176" indent="-265176">
              <a:spcBef>
                <a:spcPts val="250"/>
              </a:spcBef>
              <a:buClr>
                <a:schemeClr val="accent1"/>
              </a:buClr>
              <a:buSzPct val="80000"/>
            </a:pPr>
            <a:r>
              <a:rPr lang="en-US" sz="2000" dirty="0">
                <a:latin typeface="Courier New" pitchFamily="49" charset="0"/>
                <a:cs typeface="Courier New" pitchFamily="49" charset="0"/>
              </a:rPr>
              <a:t>/* List students who are in these </a:t>
            </a:r>
          </a:p>
          <a:p>
            <a:pPr marL="265176" indent="-265176">
              <a:spcBef>
                <a:spcPts val="250"/>
              </a:spcBef>
              <a:buClr>
                <a:schemeClr val="accent1"/>
              </a:buClr>
              <a:buSzPct val="80000"/>
            </a:pPr>
            <a:r>
              <a:rPr lang="en-US" sz="2000" dirty="0">
                <a:latin typeface="Courier New" pitchFamily="49" charset="0"/>
                <a:cs typeface="Courier New" pitchFamily="49" charset="0"/>
              </a:rPr>
              <a:t>teams: ITPROS, SYSDES or TECHSO.  */</a:t>
            </a:r>
          </a:p>
          <a:p>
            <a:pPr marL="265176" indent="-265176">
              <a:spcBef>
                <a:spcPts val="250"/>
              </a:spcBef>
              <a:buClr>
                <a:schemeClr val="accent1"/>
              </a:buClr>
              <a:buSzPct val="80000"/>
            </a:pPr>
            <a:endParaRPr lang="en-US" sz="2000" dirty="0">
              <a:latin typeface="Courier New" pitchFamily="49" charset="0"/>
              <a:cs typeface="Courier New" pitchFamily="49" charset="0"/>
            </a:endParaRPr>
          </a:p>
          <a:p>
            <a:pPr marL="265176" indent="-265176">
              <a:spcBef>
                <a:spcPts val="250"/>
              </a:spcBef>
              <a:buClr>
                <a:schemeClr val="accent1"/>
              </a:buClr>
              <a:buSzPct val="80000"/>
            </a:pPr>
            <a:r>
              <a:rPr lang="en-US" sz="2000" dirty="0">
                <a:latin typeface="Courier New" pitchFamily="49" charset="0"/>
                <a:cs typeface="Courier New" pitchFamily="49" charset="0"/>
              </a:rPr>
              <a:t>/* using OR */</a:t>
            </a:r>
          </a:p>
          <a:p>
            <a:pPr marL="265176" indent="-265176">
              <a:spcBef>
                <a:spcPts val="250"/>
              </a:spcBef>
              <a:buClr>
                <a:schemeClr val="accent1"/>
              </a:buClr>
              <a:buSzPct val="80000"/>
            </a:pPr>
            <a:r>
              <a:rPr lang="en-US" sz="2000" dirty="0">
                <a:latin typeface="Courier New" pitchFamily="49" charset="0"/>
                <a:cs typeface="Courier New" pitchFamily="49" charset="0"/>
              </a:rPr>
              <a:t>select </a:t>
            </a:r>
            <a:r>
              <a:rPr lang="en-US" sz="2000" dirty="0" err="1">
                <a:latin typeface="Courier New" pitchFamily="49" charset="0"/>
                <a:cs typeface="Courier New" pitchFamily="49" charset="0"/>
              </a:rPr>
              <a:t>std_teamID</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stdfname</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stdlname</a:t>
            </a:r>
            <a:endParaRPr lang="en-US" sz="2000" dirty="0">
              <a:latin typeface="Courier New" pitchFamily="49" charset="0"/>
              <a:cs typeface="Courier New" pitchFamily="49" charset="0"/>
            </a:endParaRPr>
          </a:p>
          <a:p>
            <a:pPr marL="265176" indent="-265176">
              <a:spcBef>
                <a:spcPts val="250"/>
              </a:spcBef>
              <a:buClr>
                <a:schemeClr val="accent1"/>
              </a:buClr>
              <a:buSzPct val="80000"/>
            </a:pPr>
            <a:r>
              <a:rPr lang="en-US" sz="2000" dirty="0">
                <a:latin typeface="Courier New" pitchFamily="49" charset="0"/>
                <a:cs typeface="Courier New" pitchFamily="49" charset="0"/>
              </a:rPr>
              <a:t>from students</a:t>
            </a:r>
          </a:p>
          <a:p>
            <a:pPr marL="265176" indent="-265176">
              <a:spcBef>
                <a:spcPts val="250"/>
              </a:spcBef>
              <a:buClr>
                <a:schemeClr val="accent1"/>
              </a:buClr>
              <a:buSzPct val="80000"/>
            </a:pPr>
            <a:r>
              <a:rPr lang="en-US" sz="2000" dirty="0">
                <a:latin typeface="Courier New" pitchFamily="49" charset="0"/>
                <a:cs typeface="Courier New" pitchFamily="49" charset="0"/>
              </a:rPr>
              <a:t>where </a:t>
            </a:r>
            <a:r>
              <a:rPr lang="en-US" sz="2000" dirty="0" err="1">
                <a:latin typeface="Courier New" pitchFamily="49" charset="0"/>
                <a:cs typeface="Courier New" pitchFamily="49" charset="0"/>
              </a:rPr>
              <a:t>std_teamID</a:t>
            </a:r>
            <a:r>
              <a:rPr lang="en-US" sz="2000" dirty="0">
                <a:latin typeface="Courier New" pitchFamily="49" charset="0"/>
                <a:cs typeface="Courier New" pitchFamily="49" charset="0"/>
              </a:rPr>
              <a:t> = 'ITPROS' </a:t>
            </a:r>
          </a:p>
          <a:p>
            <a:pPr marL="265176" indent="-265176">
              <a:spcBef>
                <a:spcPts val="250"/>
              </a:spcBef>
              <a:buClr>
                <a:schemeClr val="accent1"/>
              </a:buClr>
              <a:buSzPct val="80000"/>
            </a:pPr>
            <a:r>
              <a:rPr lang="en-US" sz="2300" b="1" dirty="0">
                <a:solidFill>
                  <a:srgbClr val="0070C0"/>
                </a:solidFill>
                <a:latin typeface="Courier New" pitchFamily="49" charset="0"/>
                <a:cs typeface="Courier New" pitchFamily="49" charset="0"/>
              </a:rPr>
              <a:t>OR</a:t>
            </a:r>
            <a:r>
              <a:rPr lang="en-US" sz="2300" dirty="0">
                <a:latin typeface="Courier New" pitchFamily="49" charset="0"/>
                <a:cs typeface="Courier New" pitchFamily="49" charset="0"/>
              </a:rPr>
              <a:t> </a:t>
            </a:r>
            <a:r>
              <a:rPr lang="en-US" sz="2000" dirty="0" err="1">
                <a:latin typeface="Courier New" pitchFamily="49" charset="0"/>
                <a:cs typeface="Courier New" pitchFamily="49" charset="0"/>
              </a:rPr>
              <a:t>std_teamID</a:t>
            </a:r>
            <a:r>
              <a:rPr lang="en-US" sz="2000" dirty="0">
                <a:latin typeface="Courier New" pitchFamily="49" charset="0"/>
                <a:cs typeface="Courier New" pitchFamily="49" charset="0"/>
              </a:rPr>
              <a:t> = 'SYSDES' </a:t>
            </a:r>
          </a:p>
          <a:p>
            <a:pPr marL="265176" indent="-265176">
              <a:spcBef>
                <a:spcPts val="250"/>
              </a:spcBef>
              <a:buClr>
                <a:schemeClr val="accent1"/>
              </a:buClr>
              <a:buSzPct val="80000"/>
            </a:pPr>
            <a:r>
              <a:rPr lang="en-US" sz="2300" b="1" dirty="0">
                <a:solidFill>
                  <a:srgbClr val="0070C0"/>
                </a:solidFill>
                <a:latin typeface="Courier New" pitchFamily="49" charset="0"/>
                <a:cs typeface="Courier New" pitchFamily="49" charset="0"/>
              </a:rPr>
              <a:t>OR</a:t>
            </a:r>
            <a:r>
              <a:rPr lang="en-US" sz="2300" dirty="0">
                <a:latin typeface="Courier New" pitchFamily="49" charset="0"/>
                <a:cs typeface="Courier New" pitchFamily="49" charset="0"/>
              </a:rPr>
              <a:t> </a:t>
            </a:r>
            <a:r>
              <a:rPr lang="en-US" sz="2000" dirty="0" err="1">
                <a:latin typeface="Courier New" pitchFamily="49" charset="0"/>
                <a:cs typeface="Courier New" pitchFamily="49" charset="0"/>
              </a:rPr>
              <a:t>std_teamID</a:t>
            </a:r>
            <a:r>
              <a:rPr lang="en-US" sz="2000" dirty="0">
                <a:latin typeface="Courier New" pitchFamily="49" charset="0"/>
                <a:cs typeface="Courier New" pitchFamily="49" charset="0"/>
              </a:rPr>
              <a:t> = 'TECHSO';</a:t>
            </a:r>
          </a:p>
          <a:p>
            <a:pPr marL="265176" indent="-265176">
              <a:spcBef>
                <a:spcPts val="250"/>
              </a:spcBef>
              <a:buClr>
                <a:schemeClr val="accent1"/>
              </a:buClr>
              <a:buSzPct val="80000"/>
            </a:pPr>
            <a:endParaRPr lang="en-US" sz="2000" dirty="0">
              <a:latin typeface="Courier New" pitchFamily="49" charset="0"/>
              <a:cs typeface="Courier New" pitchFamily="49" charset="0"/>
            </a:endParaRPr>
          </a:p>
          <a:p>
            <a:pPr marL="265176" indent="-265176">
              <a:spcBef>
                <a:spcPts val="250"/>
              </a:spcBef>
              <a:buClr>
                <a:schemeClr val="accent1"/>
              </a:buClr>
              <a:buSzPct val="80000"/>
            </a:pPr>
            <a:r>
              <a:rPr lang="en-US" sz="2000" dirty="0">
                <a:latin typeface="Courier New" pitchFamily="49" charset="0"/>
                <a:cs typeface="Courier New" pitchFamily="49" charset="0"/>
              </a:rPr>
              <a:t>/* using IN */</a:t>
            </a:r>
          </a:p>
          <a:p>
            <a:pPr marL="265176" indent="-265176">
              <a:spcBef>
                <a:spcPts val="250"/>
              </a:spcBef>
              <a:buClr>
                <a:schemeClr val="accent1"/>
              </a:buClr>
              <a:buSzPct val="80000"/>
            </a:pPr>
            <a:r>
              <a:rPr lang="en-US" sz="2000" dirty="0">
                <a:latin typeface="Courier New" pitchFamily="49" charset="0"/>
                <a:cs typeface="Courier New" pitchFamily="49" charset="0"/>
              </a:rPr>
              <a:t>select </a:t>
            </a:r>
            <a:r>
              <a:rPr lang="en-US" sz="2000" dirty="0" err="1">
                <a:latin typeface="Courier New" pitchFamily="49" charset="0"/>
                <a:cs typeface="Courier New" pitchFamily="49" charset="0"/>
              </a:rPr>
              <a:t>std_teamID</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stdfname</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stdlname</a:t>
            </a:r>
            <a:endParaRPr lang="en-US" sz="2000" dirty="0">
              <a:latin typeface="Courier New" pitchFamily="49" charset="0"/>
              <a:cs typeface="Courier New" pitchFamily="49" charset="0"/>
            </a:endParaRPr>
          </a:p>
          <a:p>
            <a:pPr marL="265176" indent="-265176">
              <a:spcBef>
                <a:spcPts val="250"/>
              </a:spcBef>
              <a:buClr>
                <a:schemeClr val="accent1"/>
              </a:buClr>
              <a:buSzPct val="80000"/>
            </a:pPr>
            <a:r>
              <a:rPr lang="en-US" sz="2000" dirty="0">
                <a:latin typeface="Courier New" pitchFamily="49" charset="0"/>
                <a:cs typeface="Courier New" pitchFamily="49" charset="0"/>
              </a:rPr>
              <a:t>from students</a:t>
            </a:r>
          </a:p>
          <a:p>
            <a:pPr marL="265176" indent="-265176">
              <a:spcBef>
                <a:spcPts val="250"/>
              </a:spcBef>
              <a:buClr>
                <a:schemeClr val="accent1"/>
              </a:buClr>
              <a:buSzPct val="80000"/>
            </a:pPr>
            <a:r>
              <a:rPr lang="en-US" sz="2000" dirty="0">
                <a:latin typeface="Courier New" pitchFamily="49" charset="0"/>
                <a:cs typeface="Courier New" pitchFamily="49" charset="0"/>
              </a:rPr>
              <a:t>where </a:t>
            </a:r>
            <a:r>
              <a:rPr lang="en-US" sz="2000" dirty="0" err="1">
                <a:latin typeface="Courier New" pitchFamily="49" charset="0"/>
                <a:cs typeface="Courier New" pitchFamily="49" charset="0"/>
              </a:rPr>
              <a:t>std_teamID</a:t>
            </a:r>
            <a:r>
              <a:rPr lang="en-US" sz="2000" dirty="0">
                <a:latin typeface="Courier New" pitchFamily="49" charset="0"/>
                <a:cs typeface="Courier New" pitchFamily="49" charset="0"/>
              </a:rPr>
              <a:t> </a:t>
            </a:r>
            <a:r>
              <a:rPr lang="en-US" sz="2300" b="1" dirty="0">
                <a:solidFill>
                  <a:srgbClr val="0070C0"/>
                </a:solidFill>
                <a:latin typeface="Courier New" pitchFamily="49" charset="0"/>
                <a:cs typeface="Courier New" pitchFamily="49" charset="0"/>
              </a:rPr>
              <a:t>IN</a:t>
            </a:r>
            <a:r>
              <a:rPr lang="en-US" sz="2000" dirty="0">
                <a:latin typeface="Courier New" pitchFamily="49" charset="0"/>
                <a:cs typeface="Courier New" pitchFamily="49" charset="0"/>
              </a:rPr>
              <a:t> ('ITPROS', 'SYSDES', 'TECHSO');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blinds(horizontal)">
                                      <p:cBhvr>
                                        <p:cTn id="13" dur="500"/>
                                        <p:tgtEl>
                                          <p:spTgt spid="7">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blinds(horizontal)">
                                      <p:cBhvr>
                                        <p:cTn id="16" dur="500"/>
                                        <p:tgtEl>
                                          <p:spTgt spid="7">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Effect transition="in" filter="blinds(horizontal)">
                                      <p:cBhvr>
                                        <p:cTn id="19" dur="500"/>
                                        <p:tgtEl>
                                          <p:spTgt spid="7">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blinds(horizontal)">
                                      <p:cBhvr>
                                        <p:cTn id="22" dur="500"/>
                                        <p:tgtEl>
                                          <p:spTgt spid="7">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animEffect transition="in" filter="blinds(horizontal)">
                                      <p:cBhvr>
                                        <p:cTn id="25" dur="500"/>
                                        <p:tgtEl>
                                          <p:spTgt spid="7">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
                                            <p:txEl>
                                              <p:pRg st="8" end="8"/>
                                            </p:txEl>
                                          </p:spTgt>
                                        </p:tgtEl>
                                        <p:attrNameLst>
                                          <p:attrName>style.visibility</p:attrName>
                                        </p:attrNameLst>
                                      </p:cBhvr>
                                      <p:to>
                                        <p:strVal val="visible"/>
                                      </p:to>
                                    </p:set>
                                    <p:animEffect transition="in" filter="blinds(horizontal)">
                                      <p:cBhvr>
                                        <p:cTn id="28" dur="500"/>
                                        <p:tgtEl>
                                          <p:spTgt spid="7">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animEffect transition="in" filter="blinds(horizontal)">
                                      <p:cBhvr>
                                        <p:cTn id="33" dur="500"/>
                                        <p:tgtEl>
                                          <p:spTgt spid="7">
                                            <p:txEl>
                                              <p:pRg st="10" end="10"/>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7">
                                            <p:txEl>
                                              <p:pRg st="11" end="11"/>
                                            </p:txEl>
                                          </p:spTgt>
                                        </p:tgtEl>
                                        <p:attrNameLst>
                                          <p:attrName>style.visibility</p:attrName>
                                        </p:attrNameLst>
                                      </p:cBhvr>
                                      <p:to>
                                        <p:strVal val="visible"/>
                                      </p:to>
                                    </p:set>
                                    <p:animEffect transition="in" filter="blinds(horizontal)">
                                      <p:cBhvr>
                                        <p:cTn id="36" dur="500"/>
                                        <p:tgtEl>
                                          <p:spTgt spid="7">
                                            <p:txEl>
                                              <p:pRg st="11" end="11"/>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7">
                                            <p:txEl>
                                              <p:pRg st="12" end="12"/>
                                            </p:txEl>
                                          </p:spTgt>
                                        </p:tgtEl>
                                        <p:attrNameLst>
                                          <p:attrName>style.visibility</p:attrName>
                                        </p:attrNameLst>
                                      </p:cBhvr>
                                      <p:to>
                                        <p:strVal val="visible"/>
                                      </p:to>
                                    </p:set>
                                    <p:animEffect transition="in" filter="blinds(horizontal)">
                                      <p:cBhvr>
                                        <p:cTn id="39" dur="500"/>
                                        <p:tgtEl>
                                          <p:spTgt spid="7">
                                            <p:txEl>
                                              <p:pRg st="12" end="12"/>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7">
                                            <p:txEl>
                                              <p:pRg st="13" end="13"/>
                                            </p:txEl>
                                          </p:spTgt>
                                        </p:tgtEl>
                                        <p:attrNameLst>
                                          <p:attrName>style.visibility</p:attrName>
                                        </p:attrNameLst>
                                      </p:cBhvr>
                                      <p:to>
                                        <p:strVal val="visible"/>
                                      </p:to>
                                    </p:set>
                                    <p:animEffect transition="in" filter="blinds(horizontal)">
                                      <p:cBhvr>
                                        <p:cTn id="42" dur="500"/>
                                        <p:tgtEl>
                                          <p:spTgt spid="7">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blinds(horizontal)">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NOT IN</a:t>
            </a:r>
          </a:p>
        </p:txBody>
      </p:sp>
      <p:sp>
        <p:nvSpPr>
          <p:cNvPr id="3" name="Content Placeholder 2"/>
          <p:cNvSpPr>
            <a:spLocks noGrp="1"/>
          </p:cNvSpPr>
          <p:nvPr>
            <p:ph idx="1"/>
          </p:nvPr>
        </p:nvSpPr>
        <p:spPr>
          <a:xfrm>
            <a:off x="1111188" y="2119143"/>
            <a:ext cx="9447112" cy="838200"/>
          </a:xfrm>
        </p:spPr>
        <p:txBody>
          <a:bodyPr>
            <a:normAutofit/>
          </a:bodyPr>
          <a:lstStyle/>
          <a:p>
            <a:r>
              <a:rPr lang="en-US" sz="2000" dirty="0">
                <a:solidFill>
                  <a:schemeClr val="accent5">
                    <a:lumMod val="50000"/>
                  </a:schemeClr>
                </a:solidFill>
              </a:rPr>
              <a:t>List students who are NOT in these teams:  ITPROS, SYSDES or TECHSO.</a:t>
            </a:r>
          </a:p>
          <a:p>
            <a:pPr>
              <a:buNone/>
            </a:pPr>
            <a:endParaRPr lang="en-US" sz="20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54</a:t>
            </a:fld>
            <a:endParaRPr kumimoji="0" lang="en-US"/>
          </a:p>
        </p:txBody>
      </p:sp>
      <p:sp>
        <p:nvSpPr>
          <p:cNvPr id="7" name="Content Placeholder 2"/>
          <p:cNvSpPr txBox="1">
            <a:spLocks/>
          </p:cNvSpPr>
          <p:nvPr/>
        </p:nvSpPr>
        <p:spPr>
          <a:xfrm>
            <a:off x="516384" y="3340311"/>
            <a:ext cx="7010400" cy="1905000"/>
          </a:xfrm>
          <a:prstGeom prst="rect">
            <a:avLst/>
          </a:prstGeom>
        </p:spPr>
        <p:txBody>
          <a:bodyPr vert="horz" lIns="182880" tIns="91440">
            <a:normAutofit/>
          </a:bodyPr>
          <a:lstStyle/>
          <a:p>
            <a:pPr marL="265176" indent="-265176">
              <a:spcBef>
                <a:spcPts val="250"/>
              </a:spcBef>
              <a:buClr>
                <a:schemeClr val="accent1"/>
              </a:buClr>
              <a:buSzPct val="80000"/>
            </a:pPr>
            <a:r>
              <a:rPr lang="en-US" sz="1400" dirty="0">
                <a:latin typeface="Courier New" pitchFamily="49" charset="0"/>
                <a:cs typeface="Courier New" pitchFamily="49" charset="0"/>
              </a:rPr>
              <a:t>/* List students who are NOT in these teams: ITPROS, SYSDES or TECHSO.  */</a:t>
            </a:r>
          </a:p>
          <a:p>
            <a:pPr marL="265176" indent="-265176">
              <a:spcBef>
                <a:spcPts val="250"/>
              </a:spcBef>
              <a:buClr>
                <a:schemeClr val="accent1"/>
              </a:buClr>
              <a:buSzPct val="80000"/>
            </a:pP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from students</a:t>
            </a:r>
          </a:p>
          <a:p>
            <a:pPr marL="265176" indent="-265176">
              <a:spcBef>
                <a:spcPts val="250"/>
              </a:spcBef>
              <a:buClr>
                <a:schemeClr val="accent1"/>
              </a:buClr>
              <a:buSzPct val="80000"/>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NOT IN</a:t>
            </a:r>
            <a:r>
              <a:rPr lang="en-US" sz="1400" dirty="0">
                <a:latin typeface="Courier New" pitchFamily="49" charset="0"/>
                <a:cs typeface="Courier New" pitchFamily="49" charset="0"/>
              </a:rPr>
              <a:t> ('ITPROS', 'SYSDES', 'TECHSO');</a:t>
            </a:r>
          </a:p>
        </p:txBody>
      </p:sp>
      <p:pic>
        <p:nvPicPr>
          <p:cNvPr id="2050" name="Picture 2"/>
          <p:cNvPicPr>
            <a:picLocks noChangeAspect="1" noChangeArrowheads="1"/>
          </p:cNvPicPr>
          <p:nvPr/>
        </p:nvPicPr>
        <p:blipFill>
          <a:blip r:embed="rId3" cstate="print"/>
          <a:srcRect/>
          <a:stretch>
            <a:fillRect/>
          </a:stretch>
        </p:blipFill>
        <p:spPr bwMode="auto">
          <a:xfrm>
            <a:off x="6953083" y="3910355"/>
            <a:ext cx="4657725" cy="1619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linds(horizontal)">
                                      <p:cBhvr>
                                        <p:cTn id="10" dur="500"/>
                                        <p:tgtEl>
                                          <p:spTgt spid="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blinds(horizontal)">
                                      <p:cBhvr>
                                        <p:cTn id="13" dur="500"/>
                                        <p:tgtEl>
                                          <p:spTgt spid="7">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blinds(horizontal)">
                                      <p:cBhvr>
                                        <p:cTn id="16" dur="500"/>
                                        <p:tgtEl>
                                          <p:spTgt spid="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linds(horizontal)">
                                      <p:cBhvr>
                                        <p:cTn id="2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Working with NULL (no data)</a:t>
            </a:r>
          </a:p>
        </p:txBody>
      </p:sp>
      <p:sp>
        <p:nvSpPr>
          <p:cNvPr id="3" name="Content Placeholder 2"/>
          <p:cNvSpPr>
            <a:spLocks noGrp="1"/>
          </p:cNvSpPr>
          <p:nvPr>
            <p:ph idx="1"/>
          </p:nvPr>
        </p:nvSpPr>
        <p:spPr>
          <a:xfrm>
            <a:off x="574459" y="2086292"/>
            <a:ext cx="11232842" cy="838200"/>
          </a:xfrm>
        </p:spPr>
        <p:txBody>
          <a:bodyPr>
            <a:normAutofit/>
          </a:bodyPr>
          <a:lstStyle/>
          <a:p>
            <a:r>
              <a:rPr lang="en-US" sz="2000" dirty="0">
                <a:solidFill>
                  <a:schemeClr val="accent5">
                    <a:lumMod val="75000"/>
                  </a:schemeClr>
                </a:solidFill>
              </a:rPr>
              <a:t>List students who have not been assigned to a team.  This is the case if the </a:t>
            </a:r>
            <a:r>
              <a:rPr lang="en-US" sz="2000" dirty="0" err="1">
                <a:solidFill>
                  <a:schemeClr val="accent5">
                    <a:lumMod val="75000"/>
                  </a:schemeClr>
                </a:solidFill>
              </a:rPr>
              <a:t>teamID</a:t>
            </a:r>
            <a:r>
              <a:rPr lang="en-US" sz="2000" dirty="0">
                <a:solidFill>
                  <a:schemeClr val="accent5">
                    <a:lumMod val="75000"/>
                  </a:schemeClr>
                </a:solidFill>
              </a:rPr>
              <a:t> field is null (no data).</a:t>
            </a:r>
          </a:p>
          <a:p>
            <a:pPr>
              <a:buNone/>
            </a:pPr>
            <a:endParaRPr lang="en-US" sz="2000" dirty="0">
              <a:solidFill>
                <a:schemeClr val="accent5">
                  <a:lumMod val="75000"/>
                </a:schemeClr>
              </a:solidFill>
            </a:endParaRP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55</a:t>
            </a:fld>
            <a:endParaRPr kumimoji="0" lang="en-US"/>
          </a:p>
        </p:txBody>
      </p:sp>
      <p:sp>
        <p:nvSpPr>
          <p:cNvPr id="7" name="Content Placeholder 2"/>
          <p:cNvSpPr txBox="1">
            <a:spLocks/>
          </p:cNvSpPr>
          <p:nvPr/>
        </p:nvSpPr>
        <p:spPr>
          <a:xfrm>
            <a:off x="764959" y="2806618"/>
            <a:ext cx="6858000" cy="1524000"/>
          </a:xfrm>
          <a:prstGeom prst="rect">
            <a:avLst/>
          </a:prstGeom>
        </p:spPr>
        <p:txBody>
          <a:bodyPr vert="horz" lIns="182880" tIns="91440">
            <a:normAutofit/>
          </a:bodyPr>
          <a:lstStyle/>
          <a:p>
            <a:pPr marL="265176" indent="-265176">
              <a:spcBef>
                <a:spcPts val="250"/>
              </a:spcBef>
              <a:buClr>
                <a:schemeClr val="accent1"/>
              </a:buClr>
              <a:buSzPct val="80000"/>
            </a:pPr>
            <a:r>
              <a:rPr lang="en-US" sz="1400" dirty="0">
                <a:latin typeface="Courier New" pitchFamily="49" charset="0"/>
                <a:cs typeface="Courier New" pitchFamily="49" charset="0"/>
              </a:rPr>
              <a:t>/* List students who have not been assigned to a team.  */</a:t>
            </a:r>
          </a:p>
          <a:p>
            <a:pPr marL="265176" indent="-265176">
              <a:spcBef>
                <a:spcPts val="250"/>
              </a:spcBef>
              <a:buClr>
                <a:schemeClr val="accent1"/>
              </a:buClr>
              <a:buSzPct val="80000"/>
            </a:pP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from students</a:t>
            </a:r>
          </a:p>
          <a:p>
            <a:pPr marL="265176" indent="-265176">
              <a:spcBef>
                <a:spcPts val="250"/>
              </a:spcBef>
              <a:buClr>
                <a:schemeClr val="accent1"/>
              </a:buClr>
              <a:buSzPct val="80000"/>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IS NULL</a:t>
            </a:r>
            <a:r>
              <a:rPr lang="en-US" sz="1400" dirty="0">
                <a:latin typeface="Courier New" pitchFamily="49" charset="0"/>
                <a:cs typeface="Courier New" pitchFamily="49" charset="0"/>
              </a:rPr>
              <a:t>;</a:t>
            </a:r>
          </a:p>
        </p:txBody>
      </p:sp>
      <p:pic>
        <p:nvPicPr>
          <p:cNvPr id="3074" name="Picture 2"/>
          <p:cNvPicPr>
            <a:picLocks noChangeAspect="1" noChangeArrowheads="1"/>
          </p:cNvPicPr>
          <p:nvPr/>
        </p:nvPicPr>
        <p:blipFill>
          <a:blip r:embed="rId3" cstate="print"/>
          <a:srcRect/>
          <a:stretch>
            <a:fillRect/>
          </a:stretch>
        </p:blipFill>
        <p:spPr bwMode="auto">
          <a:xfrm>
            <a:off x="7405688" y="2984585"/>
            <a:ext cx="2571749" cy="1346033"/>
          </a:xfrm>
          <a:prstGeom prst="rect">
            <a:avLst/>
          </a:prstGeom>
          <a:noFill/>
          <a:ln w="9525">
            <a:noFill/>
            <a:miter lim="800000"/>
            <a:headEnd/>
            <a:tailEnd/>
          </a:ln>
        </p:spPr>
      </p:pic>
      <p:sp>
        <p:nvSpPr>
          <p:cNvPr id="8" name="Content Placeholder 2"/>
          <p:cNvSpPr txBox="1">
            <a:spLocks/>
          </p:cNvSpPr>
          <p:nvPr/>
        </p:nvSpPr>
        <p:spPr>
          <a:xfrm>
            <a:off x="835981" y="4631844"/>
            <a:ext cx="6858000" cy="1524000"/>
          </a:xfrm>
          <a:prstGeom prst="rect">
            <a:avLst/>
          </a:prstGeom>
        </p:spPr>
        <p:txBody>
          <a:bodyPr vert="horz" lIns="182880" tIns="91440">
            <a:normAutofit/>
          </a:bodyPr>
          <a:lstStyle/>
          <a:p>
            <a:pPr marL="265176" indent="-265176">
              <a:spcBef>
                <a:spcPts val="250"/>
              </a:spcBef>
              <a:buClr>
                <a:schemeClr val="accent1"/>
              </a:buClr>
              <a:buSzPct val="80000"/>
            </a:pPr>
            <a:r>
              <a:rPr lang="en-US" sz="1400" dirty="0">
                <a:latin typeface="Courier New" pitchFamily="49" charset="0"/>
                <a:cs typeface="Courier New" pitchFamily="49" charset="0"/>
              </a:rPr>
              <a:t>/* List students who are assigned to a team.  */</a:t>
            </a:r>
          </a:p>
          <a:p>
            <a:pPr marL="265176" indent="-265176">
              <a:spcBef>
                <a:spcPts val="250"/>
              </a:spcBef>
              <a:buClr>
                <a:schemeClr val="accent1"/>
              </a:buClr>
              <a:buSzPct val="80000"/>
            </a:pP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marL="265176" indent="-265176">
              <a:spcBef>
                <a:spcPts val="250"/>
              </a:spcBef>
              <a:buClr>
                <a:schemeClr val="accent1"/>
              </a:buClr>
              <a:buSzPct val="80000"/>
            </a:pPr>
            <a:r>
              <a:rPr lang="en-US" sz="1400" dirty="0">
                <a:latin typeface="Courier New" pitchFamily="49" charset="0"/>
                <a:cs typeface="Courier New" pitchFamily="49" charset="0"/>
              </a:rPr>
              <a:t>from students</a:t>
            </a:r>
          </a:p>
          <a:p>
            <a:pPr marL="265176" indent="-265176">
              <a:spcBef>
                <a:spcPts val="250"/>
              </a:spcBef>
              <a:buClr>
                <a:schemeClr val="accent1"/>
              </a:buClr>
              <a:buSzPct val="80000"/>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600" b="1" dirty="0">
                <a:solidFill>
                  <a:srgbClr val="0070C0"/>
                </a:solidFill>
                <a:latin typeface="Courier New" pitchFamily="49" charset="0"/>
                <a:cs typeface="Courier New" pitchFamily="49" charset="0"/>
              </a:rPr>
              <a:t>IS NOT NULL</a:t>
            </a:r>
            <a:r>
              <a:rPr lang="en-US" sz="1400" dirty="0">
                <a:latin typeface="Courier New" pitchFamily="49" charset="0"/>
                <a:cs typeface="Courier New" pitchFamily="49" charset="0"/>
              </a:rPr>
              <a:t>;</a:t>
            </a:r>
          </a:p>
        </p:txBody>
      </p:sp>
      <p:pic>
        <p:nvPicPr>
          <p:cNvPr id="3075" name="Picture 3"/>
          <p:cNvPicPr>
            <a:picLocks noChangeAspect="1" noChangeArrowheads="1"/>
          </p:cNvPicPr>
          <p:nvPr/>
        </p:nvPicPr>
        <p:blipFill>
          <a:blip r:embed="rId4" cstate="print"/>
          <a:srcRect/>
          <a:stretch>
            <a:fillRect/>
          </a:stretch>
        </p:blipFill>
        <p:spPr bwMode="auto">
          <a:xfrm>
            <a:off x="6934201" y="4576995"/>
            <a:ext cx="3514725" cy="16885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linds(horizontal)">
                                      <p:cBhvr>
                                        <p:cTn id="10" dur="500"/>
                                        <p:tgtEl>
                                          <p:spTgt spid="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blinds(horizontal)">
                                      <p:cBhvr>
                                        <p:cTn id="13" dur="500"/>
                                        <p:tgtEl>
                                          <p:spTgt spid="7">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blinds(horizontal)">
                                      <p:cBhvr>
                                        <p:cTn id="16" dur="500"/>
                                        <p:tgtEl>
                                          <p:spTgt spid="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blinds(horizontal)">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blinds(horizontal)">
                                      <p:cBhvr>
                                        <p:cTn id="26" dur="500"/>
                                        <p:tgtEl>
                                          <p:spTgt spid="8">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blinds(horizontal)">
                                      <p:cBhvr>
                                        <p:cTn id="29" dur="500"/>
                                        <p:tgtEl>
                                          <p:spTgt spid="8">
                                            <p:txEl>
                                              <p:pRg st="2" end="2"/>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blinds(horizontal)">
                                      <p:cBhvr>
                                        <p:cTn id="32" dur="500"/>
                                        <p:tgtEl>
                                          <p:spTgt spid="8">
                                            <p:txEl>
                                              <p:pRg st="3" end="3"/>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blinds(horizontal)">
                                      <p:cBhvr>
                                        <p:cTn id="35" dur="500"/>
                                        <p:tgtEl>
                                          <p:spTgt spid="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075"/>
                                        </p:tgtEl>
                                        <p:attrNameLst>
                                          <p:attrName>style.visibility</p:attrName>
                                        </p:attrNameLst>
                                      </p:cBhvr>
                                      <p:to>
                                        <p:strVal val="visible"/>
                                      </p:to>
                                    </p:set>
                                    <p:animEffect transition="in" filter="blinds(horizontal)">
                                      <p:cBhvr>
                                        <p:cTn id="40"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Working with NULL - continued</a:t>
            </a:r>
          </a:p>
        </p:txBody>
      </p:sp>
      <p:sp>
        <p:nvSpPr>
          <p:cNvPr id="3" name="Content Placeholder 2"/>
          <p:cNvSpPr>
            <a:spLocks noGrp="1"/>
          </p:cNvSpPr>
          <p:nvPr>
            <p:ph idx="1"/>
          </p:nvPr>
        </p:nvSpPr>
        <p:spPr>
          <a:xfrm>
            <a:off x="145001" y="1954821"/>
            <a:ext cx="11884241" cy="838200"/>
          </a:xfrm>
        </p:spPr>
        <p:txBody>
          <a:bodyPr>
            <a:normAutofit/>
          </a:bodyPr>
          <a:lstStyle/>
          <a:p>
            <a:r>
              <a:rPr lang="en-US" dirty="0">
                <a:solidFill>
                  <a:schemeClr val="accent5">
                    <a:lumMod val="75000"/>
                  </a:schemeClr>
                </a:solidFill>
              </a:rPr>
              <a:t>Count how many students there are, how many are not assigned to a team and how many are assigned to a team.</a:t>
            </a:r>
          </a:p>
          <a:p>
            <a:pPr>
              <a:buNone/>
            </a:pPr>
            <a:endParaRPr lang="en-US" sz="2000"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56</a:t>
            </a:fld>
            <a:endParaRPr kumimoji="0" lang="en-US"/>
          </a:p>
        </p:txBody>
      </p:sp>
      <p:sp>
        <p:nvSpPr>
          <p:cNvPr id="7" name="Content Placeholder 2"/>
          <p:cNvSpPr txBox="1">
            <a:spLocks/>
          </p:cNvSpPr>
          <p:nvPr/>
        </p:nvSpPr>
        <p:spPr>
          <a:xfrm>
            <a:off x="4742155" y="2545807"/>
            <a:ext cx="5105400" cy="838200"/>
          </a:xfrm>
          <a:prstGeom prst="rect">
            <a:avLst/>
          </a:prstGeom>
        </p:spPr>
        <p:txBody>
          <a:bodyPr vert="horz" lIns="182880" tIns="91440">
            <a:normAutofit/>
          </a:bodyPr>
          <a:lstStyle/>
          <a:p>
            <a:pPr marL="265176" indent="-265176">
              <a:spcBef>
                <a:spcPts val="250"/>
              </a:spcBef>
              <a:buClr>
                <a:schemeClr val="accent1"/>
              </a:buClr>
              <a:buSzPct val="80000"/>
            </a:pPr>
            <a:r>
              <a:rPr lang="en-US" sz="1400" dirty="0">
                <a:latin typeface="Courier New" pitchFamily="49" charset="0"/>
                <a:cs typeface="Courier New" pitchFamily="49" charset="0"/>
              </a:rPr>
              <a:t>/* How many students are there? */</a:t>
            </a:r>
          </a:p>
          <a:p>
            <a:pPr marL="265176" indent="-265176">
              <a:spcBef>
                <a:spcPts val="250"/>
              </a:spcBef>
              <a:buClr>
                <a:schemeClr val="accent1"/>
              </a:buClr>
              <a:buSzPct val="80000"/>
            </a:pPr>
            <a:r>
              <a:rPr lang="en-US" sz="1400" dirty="0">
                <a:latin typeface="Courier New" pitchFamily="49" charset="0"/>
                <a:cs typeface="Courier New" pitchFamily="49" charset="0"/>
              </a:rPr>
              <a:t>select count(*) from students;</a:t>
            </a:r>
          </a:p>
        </p:txBody>
      </p:sp>
      <p:sp>
        <p:nvSpPr>
          <p:cNvPr id="8" name="Content Placeholder 2"/>
          <p:cNvSpPr txBox="1">
            <a:spLocks/>
          </p:cNvSpPr>
          <p:nvPr/>
        </p:nvSpPr>
        <p:spPr>
          <a:xfrm>
            <a:off x="577405" y="3257993"/>
            <a:ext cx="4800600" cy="1600200"/>
          </a:xfrm>
          <a:prstGeom prst="rect">
            <a:avLst/>
          </a:prstGeom>
        </p:spPr>
        <p:txBody>
          <a:bodyPr vert="horz" lIns="182880" tIns="91440">
            <a:noAutofit/>
          </a:bodyPr>
          <a:lstStyle/>
          <a:p>
            <a:pPr marL="265176" indent="-265176">
              <a:spcBef>
                <a:spcPts val="250"/>
              </a:spcBef>
              <a:buClr>
                <a:schemeClr val="accent1"/>
              </a:buClr>
              <a:buSzPct val="80000"/>
            </a:pPr>
            <a:r>
              <a:rPr lang="en-US" sz="1400" dirty="0">
                <a:latin typeface="Courier New" pitchFamily="49" charset="0"/>
                <a:cs typeface="Courier New" pitchFamily="49" charset="0"/>
              </a:rPr>
              <a:t>/* How many students have not been assigned to a team. */</a:t>
            </a:r>
          </a:p>
          <a:p>
            <a:pPr marL="265176" indent="-265176">
              <a:spcBef>
                <a:spcPts val="250"/>
              </a:spcBef>
              <a:buClr>
                <a:schemeClr val="accent1"/>
              </a:buClr>
              <a:buSzPct val="80000"/>
            </a:pPr>
            <a:r>
              <a:rPr lang="en-US" sz="1400" dirty="0">
                <a:latin typeface="Courier New" pitchFamily="49" charset="0"/>
                <a:cs typeface="Courier New" pitchFamily="49" charset="0"/>
              </a:rPr>
              <a:t>select count(*)</a:t>
            </a:r>
          </a:p>
          <a:p>
            <a:pPr marL="265176" indent="-265176">
              <a:spcBef>
                <a:spcPts val="250"/>
              </a:spcBef>
              <a:buClr>
                <a:schemeClr val="accent1"/>
              </a:buClr>
              <a:buSzPct val="80000"/>
            </a:pPr>
            <a:r>
              <a:rPr lang="en-US" sz="1400" dirty="0">
                <a:latin typeface="Courier New" pitchFamily="49" charset="0"/>
                <a:cs typeface="Courier New" pitchFamily="49" charset="0"/>
              </a:rPr>
              <a:t>from students</a:t>
            </a:r>
          </a:p>
          <a:p>
            <a:pPr marL="265176" indent="-265176">
              <a:spcBef>
                <a:spcPts val="250"/>
              </a:spcBef>
              <a:buClr>
                <a:schemeClr val="accent1"/>
              </a:buClr>
              <a:buSzPct val="80000"/>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IS NULL;</a:t>
            </a:r>
          </a:p>
        </p:txBody>
      </p:sp>
      <p:sp>
        <p:nvSpPr>
          <p:cNvPr id="9" name="Content Placeholder 2"/>
          <p:cNvSpPr txBox="1">
            <a:spLocks/>
          </p:cNvSpPr>
          <p:nvPr/>
        </p:nvSpPr>
        <p:spPr>
          <a:xfrm>
            <a:off x="3619500" y="5156037"/>
            <a:ext cx="4953000" cy="1600200"/>
          </a:xfrm>
          <a:prstGeom prst="rect">
            <a:avLst/>
          </a:prstGeom>
        </p:spPr>
        <p:txBody>
          <a:bodyPr vert="horz" lIns="182880" tIns="91440">
            <a:noAutofit/>
          </a:bodyPr>
          <a:lstStyle/>
          <a:p>
            <a:pPr marL="265176" indent="-265176">
              <a:spcBef>
                <a:spcPts val="250"/>
              </a:spcBef>
              <a:buClr>
                <a:schemeClr val="accent1"/>
              </a:buClr>
              <a:buSzPct val="80000"/>
            </a:pPr>
            <a:r>
              <a:rPr lang="en-US" sz="1400" dirty="0">
                <a:latin typeface="Courier New" pitchFamily="49" charset="0"/>
                <a:cs typeface="Courier New" pitchFamily="49" charset="0"/>
              </a:rPr>
              <a:t>/* How many students have been </a:t>
            </a:r>
          </a:p>
          <a:p>
            <a:pPr marL="265176" indent="-265176">
              <a:spcBef>
                <a:spcPts val="250"/>
              </a:spcBef>
              <a:buClr>
                <a:schemeClr val="accent1"/>
              </a:buClr>
              <a:buSzPct val="80000"/>
            </a:pPr>
            <a:r>
              <a:rPr lang="en-US" sz="1400" dirty="0">
                <a:latin typeface="Courier New" pitchFamily="49" charset="0"/>
                <a:cs typeface="Courier New" pitchFamily="49" charset="0"/>
              </a:rPr>
              <a:t>assigned to a team. */</a:t>
            </a:r>
          </a:p>
          <a:p>
            <a:pPr marL="265176" indent="-265176">
              <a:spcBef>
                <a:spcPts val="250"/>
              </a:spcBef>
              <a:buClr>
                <a:schemeClr val="accent1"/>
              </a:buClr>
              <a:buSzPct val="80000"/>
            </a:pPr>
            <a:r>
              <a:rPr lang="en-US" sz="1400" dirty="0">
                <a:latin typeface="Courier New" pitchFamily="49" charset="0"/>
                <a:cs typeface="Courier New" pitchFamily="49" charset="0"/>
              </a:rPr>
              <a:t>select count(*)</a:t>
            </a:r>
          </a:p>
          <a:p>
            <a:pPr marL="265176" indent="-265176">
              <a:spcBef>
                <a:spcPts val="250"/>
              </a:spcBef>
              <a:buClr>
                <a:schemeClr val="accent1"/>
              </a:buClr>
              <a:buSzPct val="80000"/>
            </a:pPr>
            <a:r>
              <a:rPr lang="en-US" sz="1400" dirty="0">
                <a:latin typeface="Courier New" pitchFamily="49" charset="0"/>
                <a:cs typeface="Courier New" pitchFamily="49" charset="0"/>
              </a:rPr>
              <a:t>from students</a:t>
            </a:r>
          </a:p>
          <a:p>
            <a:pPr marL="265176" indent="-265176">
              <a:spcBef>
                <a:spcPts val="250"/>
              </a:spcBef>
              <a:buClr>
                <a:schemeClr val="accent1"/>
              </a:buClr>
              <a:buSzPct val="80000"/>
            </a:pPr>
            <a:r>
              <a:rPr lang="en-US" sz="1400" dirty="0">
                <a:latin typeface="Courier New" pitchFamily="49" charset="0"/>
                <a:cs typeface="Courier New" pitchFamily="49" charset="0"/>
              </a:rPr>
              <a:t>where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IS NOT NULL;</a:t>
            </a:r>
          </a:p>
        </p:txBody>
      </p:sp>
      <p:pic>
        <p:nvPicPr>
          <p:cNvPr id="4098" name="Picture 2"/>
          <p:cNvPicPr>
            <a:picLocks noChangeAspect="1" noChangeArrowheads="1"/>
          </p:cNvPicPr>
          <p:nvPr/>
        </p:nvPicPr>
        <p:blipFill>
          <a:blip r:embed="rId3" cstate="print"/>
          <a:srcRect/>
          <a:stretch>
            <a:fillRect/>
          </a:stretch>
        </p:blipFill>
        <p:spPr bwMode="auto">
          <a:xfrm>
            <a:off x="9544050" y="2513543"/>
            <a:ext cx="1447800" cy="1161607"/>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4885945" y="3400371"/>
            <a:ext cx="2021512" cy="1219200"/>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8534400" y="5011417"/>
            <a:ext cx="2457450" cy="130715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linds(horizontal)">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linds(horizontal)">
                                      <p:cBhvr>
                                        <p:cTn id="20" dur="500"/>
                                        <p:tgtEl>
                                          <p:spTgt spid="8">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blinds(horizontal)">
                                      <p:cBhvr>
                                        <p:cTn id="23" dur="500"/>
                                        <p:tgtEl>
                                          <p:spTgt spid="8">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blinds(horizontal)">
                                      <p:cBhvr>
                                        <p:cTn id="26" dur="500"/>
                                        <p:tgtEl>
                                          <p:spTgt spid="8">
                                            <p:txEl>
                                              <p:pRg st="2" end="2"/>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blinds(horizontal)">
                                      <p:cBhvr>
                                        <p:cTn id="29" dur="500"/>
                                        <p:tgtEl>
                                          <p:spTgt spid="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4099"/>
                                        </p:tgtEl>
                                        <p:attrNameLst>
                                          <p:attrName>style.visibility</p:attrName>
                                        </p:attrNameLst>
                                      </p:cBhvr>
                                      <p:to>
                                        <p:strVal val="visible"/>
                                      </p:to>
                                    </p:set>
                                    <p:animEffect transition="in" filter="blinds(horizontal)">
                                      <p:cBhvr>
                                        <p:cTn id="34" dur="500"/>
                                        <p:tgtEl>
                                          <p:spTgt spid="409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blinds(horizontal)">
                                      <p:cBhvr>
                                        <p:cTn id="39" dur="500"/>
                                        <p:tgtEl>
                                          <p:spTgt spid="9">
                                            <p:txEl>
                                              <p:pRg st="0" end="0"/>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linds(horizontal)">
                                      <p:cBhvr>
                                        <p:cTn id="42" dur="500"/>
                                        <p:tgtEl>
                                          <p:spTgt spid="9">
                                            <p:txEl>
                                              <p:pRg st="1" end="1"/>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blinds(horizontal)">
                                      <p:cBhvr>
                                        <p:cTn id="45" dur="500"/>
                                        <p:tgtEl>
                                          <p:spTgt spid="9">
                                            <p:txEl>
                                              <p:pRg st="2" end="2"/>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9">
                                            <p:txEl>
                                              <p:pRg st="3" end="3"/>
                                            </p:txEl>
                                          </p:spTgt>
                                        </p:tgtEl>
                                        <p:attrNameLst>
                                          <p:attrName>style.visibility</p:attrName>
                                        </p:attrNameLst>
                                      </p:cBhvr>
                                      <p:to>
                                        <p:strVal val="visible"/>
                                      </p:to>
                                    </p:set>
                                    <p:animEffect transition="in" filter="blinds(horizontal)">
                                      <p:cBhvr>
                                        <p:cTn id="48" dur="500"/>
                                        <p:tgtEl>
                                          <p:spTgt spid="9">
                                            <p:txEl>
                                              <p:pRg st="3" end="3"/>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9">
                                            <p:txEl>
                                              <p:pRg st="4" end="4"/>
                                            </p:txEl>
                                          </p:spTgt>
                                        </p:tgtEl>
                                        <p:attrNameLst>
                                          <p:attrName>style.visibility</p:attrName>
                                        </p:attrNameLst>
                                      </p:cBhvr>
                                      <p:to>
                                        <p:strVal val="visible"/>
                                      </p:to>
                                    </p:set>
                                    <p:animEffect transition="in" filter="blinds(horizontal)">
                                      <p:cBhvr>
                                        <p:cTn id="51" dur="500"/>
                                        <p:tgtEl>
                                          <p:spTgt spid="9">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4100"/>
                                        </p:tgtEl>
                                        <p:attrNameLst>
                                          <p:attrName>style.visibility</p:attrName>
                                        </p:attrNameLst>
                                      </p:cBhvr>
                                      <p:to>
                                        <p:strVal val="visible"/>
                                      </p:to>
                                    </p:set>
                                    <p:animEffect transition="in" filter="blinds(horizontal)">
                                      <p:cBhvr>
                                        <p:cTn id="56"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1C05A-7420-45EE-984C-E8124EAC12D1}"/>
              </a:ext>
            </a:extLst>
          </p:cNvPr>
          <p:cNvSpPr>
            <a:spLocks noGrp="1"/>
          </p:cNvSpPr>
          <p:nvPr>
            <p:ph type="title"/>
          </p:nvPr>
        </p:nvSpPr>
        <p:spPr/>
        <p:txBody>
          <a:bodyPr/>
          <a:lstStyle/>
          <a:p>
            <a:r>
              <a:rPr lang="en-US" dirty="0"/>
              <a:t>Sort calculate</a:t>
            </a:r>
          </a:p>
        </p:txBody>
      </p:sp>
    </p:spTree>
    <p:extLst>
      <p:ext uri="{BB962C8B-B14F-4D97-AF65-F5344CB8AC3E}">
        <p14:creationId xmlns:p14="http://schemas.microsoft.com/office/powerpoint/2010/main" val="24383356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Sorting output</a:t>
            </a:r>
          </a:p>
        </p:txBody>
      </p:sp>
      <p:sp>
        <p:nvSpPr>
          <p:cNvPr id="3" name="Content Placeholder 2"/>
          <p:cNvSpPr>
            <a:spLocks noGrp="1"/>
          </p:cNvSpPr>
          <p:nvPr>
            <p:ph idx="1"/>
          </p:nvPr>
        </p:nvSpPr>
        <p:spPr/>
        <p:txBody>
          <a:bodyPr>
            <a:normAutofit/>
          </a:bodyPr>
          <a:lstStyle/>
          <a:p>
            <a:r>
              <a:rPr lang="en-US" sz="2400" dirty="0"/>
              <a:t>The more data your query displays the more likely you’ll want to sort the output.</a:t>
            </a:r>
          </a:p>
          <a:p>
            <a:r>
              <a:rPr lang="en-US" sz="2400" dirty="0"/>
              <a:t>ORDER BY – You add the ORDER BY clause to the SELECT statement to sort output.</a:t>
            </a:r>
          </a:p>
          <a:p>
            <a:pPr lvl="2">
              <a:buNone/>
            </a:pPr>
            <a:r>
              <a:rPr lang="en-US" sz="1800" dirty="0"/>
              <a:t>SELECT &lt;column1&gt;, &lt;column2&gt;, &lt;column3&gt;</a:t>
            </a:r>
          </a:p>
          <a:p>
            <a:pPr lvl="2">
              <a:buNone/>
            </a:pPr>
            <a:r>
              <a:rPr lang="en-US" sz="1800" dirty="0"/>
              <a:t>FROM &lt;</a:t>
            </a:r>
            <a:r>
              <a:rPr lang="en-US" sz="1800" dirty="0" err="1"/>
              <a:t>tablename</a:t>
            </a:r>
            <a:r>
              <a:rPr lang="en-US" sz="1800" dirty="0"/>
              <a:t>&gt;</a:t>
            </a:r>
          </a:p>
          <a:p>
            <a:pPr lvl="2">
              <a:buNone/>
            </a:pPr>
            <a:r>
              <a:rPr lang="en-US" sz="1800" dirty="0"/>
              <a:t>WHERE &lt;column1&gt; = &lt;criterion&gt;</a:t>
            </a:r>
          </a:p>
          <a:p>
            <a:pPr lvl="2">
              <a:buNone/>
            </a:pPr>
            <a:r>
              <a:rPr lang="en-US" sz="1800" dirty="0"/>
              <a:t>ORDER BY &lt;column1&gt;, &lt;column2&gt;;</a:t>
            </a:r>
          </a:p>
          <a:p>
            <a:r>
              <a:rPr lang="en-US" sz="2400" dirty="0"/>
              <a:t>The trick is to remember to not use the word SORT but ORDER.</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58</a:t>
            </a:fld>
            <a:endParaRPr kumimoji="0"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Sort output from the Student-Team database</a:t>
            </a:r>
          </a:p>
        </p:txBody>
      </p:sp>
      <p:sp>
        <p:nvSpPr>
          <p:cNvPr id="3" name="Content Placeholder 2"/>
          <p:cNvSpPr>
            <a:spLocks noGrp="1"/>
          </p:cNvSpPr>
          <p:nvPr>
            <p:ph idx="1"/>
          </p:nvPr>
        </p:nvSpPr>
        <p:spPr>
          <a:xfrm>
            <a:off x="1155577" y="1715956"/>
            <a:ext cx="3962400" cy="4648200"/>
          </a:xfrm>
        </p:spPr>
        <p:txBody>
          <a:bodyPr>
            <a:normAutofit/>
          </a:bodyPr>
          <a:lstStyle/>
          <a:p>
            <a:r>
              <a:rPr lang="en-US" dirty="0">
                <a:solidFill>
                  <a:schemeClr val="accent5">
                    <a:lumMod val="75000"/>
                  </a:schemeClr>
                </a:solidFill>
              </a:rPr>
              <a:t>List students and their team ID.  Sort by team ID. </a:t>
            </a:r>
          </a:p>
          <a:p>
            <a:pPr>
              <a:buNone/>
            </a:pPr>
            <a:endParaRPr lang="en-US" dirty="0"/>
          </a:p>
          <a:p>
            <a:pPr>
              <a:buNone/>
            </a:pPr>
            <a:r>
              <a:rPr lang="en-US" sz="1400" dirty="0">
                <a:latin typeface="Courier New" pitchFamily="49" charset="0"/>
                <a:cs typeface="Courier New" pitchFamily="49" charset="0"/>
              </a:rPr>
              <a:t>/* List students and their team ID.  Sort by team ID. */</a:t>
            </a:r>
          </a:p>
          <a:p>
            <a:pPr>
              <a:buNone/>
            </a:pP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select </a:t>
            </a:r>
            <a:r>
              <a:rPr lang="en-US" sz="1400" dirty="0" err="1">
                <a:latin typeface="Courier New" pitchFamily="49" charset="0"/>
                <a:cs typeface="Courier New" pitchFamily="49" charset="0"/>
              </a:rPr>
              <a:t>std_teamID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stdmajor</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stdfname</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stdlname</a:t>
            </a:r>
            <a:endParaRPr lang="en-US" sz="1400" dirty="0">
              <a:latin typeface="Courier New" pitchFamily="49" charset="0"/>
              <a:cs typeface="Courier New" pitchFamily="49" charset="0"/>
            </a:endParaRPr>
          </a:p>
          <a:p>
            <a:pPr>
              <a:buNone/>
            </a:pPr>
            <a:r>
              <a:rPr lang="en-US" sz="1400" dirty="0">
                <a:latin typeface="Courier New" pitchFamily="49" charset="0"/>
                <a:cs typeface="Courier New" pitchFamily="49" charset="0"/>
              </a:rPr>
              <a:t>from students</a:t>
            </a:r>
          </a:p>
          <a:p>
            <a:pPr>
              <a:buNone/>
            </a:pPr>
            <a:r>
              <a:rPr lang="en-US" sz="1600" b="1" dirty="0">
                <a:solidFill>
                  <a:schemeClr val="accent2">
                    <a:lumMod val="75000"/>
                  </a:schemeClr>
                </a:solidFill>
                <a:latin typeface="Courier New" pitchFamily="49" charset="0"/>
                <a:cs typeface="Courier New" pitchFamily="49" charset="0"/>
              </a:rPr>
              <a:t>order by </a:t>
            </a:r>
            <a:r>
              <a:rPr lang="en-US" sz="1600" b="1" dirty="0" err="1">
                <a:solidFill>
                  <a:schemeClr val="accent2">
                    <a:lumMod val="75000"/>
                  </a:schemeClr>
                </a:solidFill>
                <a:latin typeface="Courier New" pitchFamily="49" charset="0"/>
                <a:cs typeface="Courier New" pitchFamily="49" charset="0"/>
              </a:rPr>
              <a:t>std_teamID</a:t>
            </a:r>
            <a:r>
              <a:rPr lang="en-US" sz="1400" dirty="0">
                <a:latin typeface="Courier New" pitchFamily="49" charset="0"/>
                <a:cs typeface="Courier New" pitchFamily="49" charset="0"/>
              </a:rPr>
              <a:t>;</a:t>
            </a:r>
            <a:endParaRPr lang="en-US" sz="2000" dirty="0">
              <a:latin typeface="Courier New" pitchFamily="49" charset="0"/>
              <a:cs typeface="Courier New" pitchFamily="49" charset="0"/>
            </a:endParaRP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59</a:t>
            </a:fld>
            <a:endParaRPr kumimoji="0" lang="en-US"/>
          </a:p>
        </p:txBody>
      </p:sp>
      <p:pic>
        <p:nvPicPr>
          <p:cNvPr id="2051" name="Picture 3"/>
          <p:cNvPicPr>
            <a:picLocks noChangeAspect="1" noChangeArrowheads="1"/>
          </p:cNvPicPr>
          <p:nvPr/>
        </p:nvPicPr>
        <p:blipFill>
          <a:blip r:embed="rId3" cstate="print"/>
          <a:srcRect/>
          <a:stretch>
            <a:fillRect/>
          </a:stretch>
        </p:blipFill>
        <p:spPr bwMode="auto">
          <a:xfrm>
            <a:off x="6096000" y="2763915"/>
            <a:ext cx="4124056" cy="3067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Effect transition="in" filter="blinds(horizontal)">
                                      <p:cBhvr>
                                        <p:cTn id="2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 Explorer in MSSMS</a:t>
            </a:r>
          </a:p>
        </p:txBody>
      </p:sp>
      <p:sp>
        <p:nvSpPr>
          <p:cNvPr id="3" name="Content Placeholder 2"/>
          <p:cNvSpPr>
            <a:spLocks noGrp="1"/>
          </p:cNvSpPr>
          <p:nvPr>
            <p:ph idx="1"/>
          </p:nvPr>
        </p:nvSpPr>
        <p:spPr>
          <a:xfrm>
            <a:off x="831776" y="1812444"/>
            <a:ext cx="5715000" cy="4343400"/>
          </a:xfrm>
        </p:spPr>
        <p:txBody>
          <a:bodyPr>
            <a:normAutofit/>
          </a:bodyPr>
          <a:lstStyle/>
          <a:p>
            <a:r>
              <a:rPr lang="en-US" dirty="0"/>
              <a:t>In the Object Explorer select and expand the Database section.</a:t>
            </a:r>
          </a:p>
          <a:p>
            <a:endParaRPr lang="en-US" dirty="0"/>
          </a:p>
          <a:p>
            <a:endParaRPr lang="en-US" dirty="0"/>
          </a:p>
          <a:p>
            <a:endParaRPr lang="en-US" dirty="0"/>
          </a:p>
          <a:p>
            <a:r>
              <a:rPr lang="en-US" dirty="0"/>
              <a:t>Locate your account ID  in the list NOT the account shown here.</a:t>
            </a: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a:t>
            </a:fld>
            <a:endParaRPr kumimoji="0" lang="en-US"/>
          </a:p>
        </p:txBody>
      </p:sp>
      <p:pic>
        <p:nvPicPr>
          <p:cNvPr id="4" name="Picture 3">
            <a:extLst>
              <a:ext uri="{FF2B5EF4-FFF2-40B4-BE49-F238E27FC236}">
                <a16:creationId xmlns:a16="http://schemas.microsoft.com/office/drawing/2014/main" id="{305D713E-CD10-434D-BB0D-A565AA8BCE02}"/>
              </a:ext>
            </a:extLst>
          </p:cNvPr>
          <p:cNvPicPr>
            <a:picLocks noChangeAspect="1"/>
          </p:cNvPicPr>
          <p:nvPr/>
        </p:nvPicPr>
        <p:blipFill>
          <a:blip r:embed="rId3"/>
          <a:stretch>
            <a:fillRect/>
          </a:stretch>
        </p:blipFill>
        <p:spPr>
          <a:xfrm>
            <a:off x="8653339" y="1811043"/>
            <a:ext cx="3114921" cy="5135733"/>
          </a:xfrm>
          <a:prstGeom prst="rect">
            <a:avLst/>
          </a:prstGeom>
        </p:spPr>
      </p:pic>
      <p:pic>
        <p:nvPicPr>
          <p:cNvPr id="9" name="Picture 3">
            <a:extLst>
              <a:ext uri="{FF2B5EF4-FFF2-40B4-BE49-F238E27FC236}">
                <a16:creationId xmlns:a16="http://schemas.microsoft.com/office/drawing/2014/main" id="{2E2627FD-6F6B-48F4-8842-599E1D18D832}"/>
              </a:ext>
            </a:extLst>
          </p:cNvPr>
          <p:cNvPicPr>
            <a:picLocks noChangeAspect="1" noChangeArrowheads="1"/>
          </p:cNvPicPr>
          <p:nvPr/>
        </p:nvPicPr>
        <p:blipFill>
          <a:blip r:embed="rId4" cstate="print"/>
          <a:srcRect/>
          <a:stretch>
            <a:fillRect/>
          </a:stretch>
        </p:blipFill>
        <p:spPr bwMode="auto">
          <a:xfrm>
            <a:off x="6478044" y="1982681"/>
            <a:ext cx="1687484" cy="1600200"/>
          </a:xfrm>
          <a:prstGeom prst="rect">
            <a:avLst/>
          </a:prstGeom>
          <a:noFill/>
          <a:ln w="9525">
            <a:noFill/>
            <a:miter lim="800000"/>
            <a:headEnd/>
            <a:tailEnd/>
          </a:ln>
        </p:spPr>
      </p:pic>
      <p:cxnSp>
        <p:nvCxnSpPr>
          <p:cNvPr id="7" name="Straight Arrow Connector 6">
            <a:extLst>
              <a:ext uri="{FF2B5EF4-FFF2-40B4-BE49-F238E27FC236}">
                <a16:creationId xmlns:a16="http://schemas.microsoft.com/office/drawing/2014/main" id="{566D656F-11C5-481D-B891-D46AAD5474F6}"/>
              </a:ext>
            </a:extLst>
          </p:cNvPr>
          <p:cNvCxnSpPr/>
          <p:nvPr/>
        </p:nvCxnSpPr>
        <p:spPr>
          <a:xfrm flipV="1">
            <a:off x="3000652" y="2965142"/>
            <a:ext cx="3906175" cy="319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D04D496-1888-49A0-8AE5-7AA37826C030}"/>
              </a:ext>
            </a:extLst>
          </p:cNvPr>
          <p:cNvCxnSpPr>
            <a:cxnSpLocks/>
          </p:cNvCxnSpPr>
          <p:nvPr/>
        </p:nvCxnSpPr>
        <p:spPr>
          <a:xfrm flipV="1">
            <a:off x="2319854" y="3984144"/>
            <a:ext cx="6522305" cy="751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Sort by more than one column.</a:t>
            </a:r>
          </a:p>
        </p:txBody>
      </p:sp>
      <p:sp>
        <p:nvSpPr>
          <p:cNvPr id="3" name="Content Placeholder 2"/>
          <p:cNvSpPr>
            <a:spLocks noGrp="1"/>
          </p:cNvSpPr>
          <p:nvPr>
            <p:ph idx="1"/>
          </p:nvPr>
        </p:nvSpPr>
        <p:spPr>
          <a:xfrm>
            <a:off x="1180700" y="2042604"/>
            <a:ext cx="4495800" cy="4648200"/>
          </a:xfrm>
        </p:spPr>
        <p:txBody>
          <a:bodyPr>
            <a:normAutofit/>
          </a:bodyPr>
          <a:lstStyle/>
          <a:p>
            <a:r>
              <a:rPr lang="en-US" dirty="0"/>
              <a:t>List students by team and major.</a:t>
            </a:r>
          </a:p>
          <a:p>
            <a:pPr>
              <a:buNone/>
            </a:pPr>
            <a:endParaRPr lang="en-US" dirty="0"/>
          </a:p>
          <a:p>
            <a:pPr>
              <a:buNone/>
            </a:pPr>
            <a:r>
              <a:rPr lang="en-US" sz="1200" dirty="0">
                <a:latin typeface="Courier New" pitchFamily="49" charset="0"/>
                <a:cs typeface="Courier New" pitchFamily="49" charset="0"/>
              </a:rPr>
              <a:t>/* List students and their team ID.  Sort by team ID and major. */</a:t>
            </a:r>
          </a:p>
          <a:p>
            <a:pPr>
              <a:buNone/>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std_teamID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stdmajor</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stdfname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stdlname</a:t>
            </a: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from students</a:t>
            </a:r>
          </a:p>
          <a:p>
            <a:pPr>
              <a:buNone/>
            </a:pPr>
            <a:r>
              <a:rPr lang="en-US" sz="1400" b="1" dirty="0">
                <a:solidFill>
                  <a:schemeClr val="accent2">
                    <a:lumMod val="75000"/>
                  </a:schemeClr>
                </a:solidFill>
                <a:latin typeface="Courier New" pitchFamily="49" charset="0"/>
                <a:cs typeface="Courier New" pitchFamily="49" charset="0"/>
              </a:rPr>
              <a:t>order by </a:t>
            </a:r>
            <a:r>
              <a:rPr lang="en-US" sz="1400" b="1" dirty="0" err="1">
                <a:solidFill>
                  <a:schemeClr val="accent2">
                    <a:lumMod val="75000"/>
                  </a:schemeClr>
                </a:solidFill>
                <a:latin typeface="Courier New" pitchFamily="49" charset="0"/>
                <a:cs typeface="Courier New" pitchFamily="49" charset="0"/>
              </a:rPr>
              <a:t>std_teamID</a:t>
            </a:r>
            <a:r>
              <a:rPr lang="en-US" sz="1400" b="1" dirty="0">
                <a:solidFill>
                  <a:schemeClr val="accent2">
                    <a:lumMod val="75000"/>
                  </a:schemeClr>
                </a:solidFill>
                <a:latin typeface="Courier New" pitchFamily="49" charset="0"/>
                <a:cs typeface="Courier New" pitchFamily="49" charset="0"/>
              </a:rPr>
              <a:t>, </a:t>
            </a:r>
            <a:r>
              <a:rPr lang="en-US" sz="1400" b="1" dirty="0" err="1">
                <a:solidFill>
                  <a:schemeClr val="accent2">
                    <a:lumMod val="75000"/>
                  </a:schemeClr>
                </a:solidFill>
                <a:latin typeface="Courier New" pitchFamily="49" charset="0"/>
                <a:cs typeface="Courier New" pitchFamily="49" charset="0"/>
              </a:rPr>
              <a:t>stdmajor</a:t>
            </a:r>
            <a:r>
              <a:rPr lang="en-US" sz="1200" dirty="0">
                <a:latin typeface="Courier New" pitchFamily="49" charset="0"/>
                <a:cs typeface="Courier New" pitchFamily="49" charset="0"/>
              </a:rPr>
              <a:t>;</a:t>
            </a:r>
          </a:p>
          <a:p>
            <a:pPr>
              <a:buNone/>
            </a:pPr>
            <a:endParaRPr lang="en-US" sz="1200" dirty="0">
              <a:latin typeface="Courier New" pitchFamily="49" charset="0"/>
              <a:cs typeface="Courier New" pitchFamily="49" charset="0"/>
            </a:endParaRPr>
          </a:p>
          <a:p>
            <a:pPr>
              <a:buNone/>
            </a:pP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 Another way to identify which columns to sort by using numbers.  */</a:t>
            </a:r>
          </a:p>
          <a:p>
            <a:pPr>
              <a:buNone/>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stdfname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stdlname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stdmajor</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std_teamID</a:t>
            </a: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from students</a:t>
            </a:r>
          </a:p>
          <a:p>
            <a:pPr>
              <a:buNone/>
            </a:pPr>
            <a:r>
              <a:rPr lang="en-US" sz="1400" b="1" dirty="0">
                <a:solidFill>
                  <a:schemeClr val="accent2">
                    <a:lumMod val="75000"/>
                  </a:schemeClr>
                </a:solidFill>
                <a:latin typeface="Courier New" pitchFamily="49" charset="0"/>
                <a:cs typeface="Courier New" pitchFamily="49" charset="0"/>
              </a:rPr>
              <a:t>order by 4, 3</a:t>
            </a:r>
            <a:r>
              <a:rPr lang="en-US" sz="1200" dirty="0">
                <a:latin typeface="Courier New" pitchFamily="49" charset="0"/>
                <a:cs typeface="Courier New" pitchFamily="49" charset="0"/>
              </a:rPr>
              <a:t>;</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60</a:t>
            </a:fld>
            <a:endParaRPr kumimoji="0" lang="en-US"/>
          </a:p>
        </p:txBody>
      </p:sp>
      <p:pic>
        <p:nvPicPr>
          <p:cNvPr id="1027" name="Picture 3"/>
          <p:cNvPicPr>
            <a:picLocks noChangeAspect="1" noChangeArrowheads="1"/>
          </p:cNvPicPr>
          <p:nvPr/>
        </p:nvPicPr>
        <p:blipFill>
          <a:blip r:embed="rId3" cstate="print"/>
          <a:srcRect/>
          <a:stretch>
            <a:fillRect/>
          </a:stretch>
        </p:blipFill>
        <p:spPr bwMode="auto">
          <a:xfrm>
            <a:off x="7569144" y="4051177"/>
            <a:ext cx="2790858" cy="246857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988573" y="1715956"/>
            <a:ext cx="2976000" cy="24411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linds(horizontal)">
                                      <p:cBhvr>
                                        <p:cTn id="25" dur="500"/>
                                        <p:tgtEl>
                                          <p:spTgt spid="3">
                                            <p:txEl>
                                              <p:pRg st="8" end="8"/>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blinds(horizontal)">
                                      <p:cBhvr>
                                        <p:cTn id="28" dur="500"/>
                                        <p:tgtEl>
                                          <p:spTgt spid="3">
                                            <p:txEl>
                                              <p:pRg st="9" end="9"/>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blinds(horizontal)">
                                      <p:cBhvr>
                                        <p:cTn id="31" dur="500"/>
                                        <p:tgtEl>
                                          <p:spTgt spid="3">
                                            <p:txEl>
                                              <p:pRg st="10" end="10"/>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blinds(horizontal)">
                                      <p:cBhvr>
                                        <p:cTn id="34" dur="500"/>
                                        <p:tgtEl>
                                          <p:spTgt spid="3">
                                            <p:txEl>
                                              <p:pRg st="11" end="1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027"/>
                                        </p:tgtEl>
                                        <p:attrNameLst>
                                          <p:attrName>style.visibility</p:attrName>
                                        </p:attrNameLst>
                                      </p:cBhvr>
                                      <p:to>
                                        <p:strVal val="visible"/>
                                      </p:to>
                                    </p:set>
                                    <p:animEffect transition="in" filter="blinds(horizontal)">
                                      <p:cBhvr>
                                        <p:cTn id="3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Column aliases improve readability</a:t>
            </a:r>
          </a:p>
        </p:txBody>
      </p:sp>
      <p:sp>
        <p:nvSpPr>
          <p:cNvPr id="3" name="Content Placeholder 2"/>
          <p:cNvSpPr>
            <a:spLocks noGrp="1"/>
          </p:cNvSpPr>
          <p:nvPr>
            <p:ph idx="1"/>
          </p:nvPr>
        </p:nvSpPr>
        <p:spPr>
          <a:xfrm>
            <a:off x="855216" y="1752600"/>
            <a:ext cx="5410200" cy="4876800"/>
          </a:xfrm>
        </p:spPr>
        <p:txBody>
          <a:bodyPr>
            <a:normAutofit/>
          </a:bodyPr>
          <a:lstStyle/>
          <a:p>
            <a:r>
              <a:rPr lang="en-US" dirty="0"/>
              <a:t>Columns in the output display can show standard text rather than field names.</a:t>
            </a:r>
          </a:p>
          <a:p>
            <a:endParaRPr lang="en-US" dirty="0"/>
          </a:p>
          <a:p>
            <a:pPr>
              <a:buNone/>
            </a:pPr>
            <a:r>
              <a:rPr lang="en-US" sz="1200" dirty="0">
                <a:latin typeface="Courier New" pitchFamily="49" charset="0"/>
                <a:cs typeface="Courier New" pitchFamily="49" charset="0"/>
              </a:rPr>
              <a:t>/* Use column aliases column headings in output.  */</a:t>
            </a:r>
          </a:p>
          <a:p>
            <a:pPr>
              <a:buNone/>
            </a:pPr>
            <a:endParaRPr lang="en-US" sz="1200" dirty="0">
              <a:latin typeface="Courier New" pitchFamily="49" charset="0"/>
              <a:cs typeface="Courier New" pitchFamily="49" charset="0"/>
            </a:endParaRPr>
          </a:p>
          <a:p>
            <a:pPr>
              <a:buNone/>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std_teamID</a:t>
            </a:r>
            <a:r>
              <a:rPr lang="en-US" sz="1200" dirty="0">
                <a:latin typeface="Courier New" pitchFamily="49" charset="0"/>
                <a:cs typeface="Courier New" pitchFamily="49" charset="0"/>
              </a:rPr>
              <a:t> </a:t>
            </a:r>
            <a:r>
              <a:rPr lang="en-US" sz="1400" b="1" dirty="0">
                <a:solidFill>
                  <a:schemeClr val="accent2">
                    <a:lumMod val="75000"/>
                  </a:schemeClr>
                </a:solidFill>
                <a:latin typeface="Courier New" pitchFamily="49" charset="0"/>
                <a:cs typeface="Courier New" pitchFamily="49" charset="0"/>
              </a:rPr>
              <a:t>"Team"</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stdmajor</a:t>
            </a:r>
            <a:r>
              <a:rPr lang="en-US" sz="1200" dirty="0">
                <a:latin typeface="Courier New" pitchFamily="49" charset="0"/>
                <a:cs typeface="Courier New" pitchFamily="49" charset="0"/>
              </a:rPr>
              <a:t> </a:t>
            </a:r>
            <a:r>
              <a:rPr lang="en-US" sz="1400" b="1" dirty="0">
                <a:solidFill>
                  <a:schemeClr val="accent2">
                    <a:lumMod val="75000"/>
                  </a:schemeClr>
                </a:solidFill>
                <a:latin typeface="Courier New" pitchFamily="49" charset="0"/>
                <a:cs typeface="Courier New" pitchFamily="49" charset="0"/>
              </a:rPr>
              <a:t>"Major"</a:t>
            </a:r>
            <a:r>
              <a:rPr lang="en-US" sz="1200" dirty="0">
                <a:latin typeface="Courier New" pitchFamily="49" charset="0"/>
                <a:cs typeface="Courier New" pitchFamily="49" charset="0"/>
              </a:rPr>
              <a:t>,</a:t>
            </a:r>
          </a:p>
          <a:p>
            <a:pPr>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stdfname</a:t>
            </a:r>
            <a:r>
              <a:rPr lang="en-US" sz="1200" dirty="0">
                <a:latin typeface="Courier New" pitchFamily="49" charset="0"/>
                <a:cs typeface="Courier New" pitchFamily="49" charset="0"/>
              </a:rPr>
              <a:t> </a:t>
            </a:r>
            <a:r>
              <a:rPr lang="en-US" sz="1400" b="1" dirty="0">
                <a:solidFill>
                  <a:schemeClr val="accent2">
                    <a:lumMod val="75000"/>
                  </a:schemeClr>
                </a:solidFill>
                <a:latin typeface="Courier New" pitchFamily="49" charset="0"/>
                <a:cs typeface="Courier New" pitchFamily="49" charset="0"/>
              </a:rPr>
              <a:t>"First Name"</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stdlname</a:t>
            </a:r>
            <a:r>
              <a:rPr lang="en-US" sz="1200" dirty="0">
                <a:latin typeface="Courier New" pitchFamily="49" charset="0"/>
                <a:cs typeface="Courier New" pitchFamily="49" charset="0"/>
              </a:rPr>
              <a:t> </a:t>
            </a:r>
            <a:r>
              <a:rPr lang="en-US" sz="1400" b="1" dirty="0">
                <a:solidFill>
                  <a:schemeClr val="accent2">
                    <a:lumMod val="75000"/>
                  </a:schemeClr>
                </a:solidFill>
                <a:latin typeface="Courier New" pitchFamily="49" charset="0"/>
                <a:cs typeface="Courier New" pitchFamily="49" charset="0"/>
              </a:rPr>
              <a:t>"Last Name"</a:t>
            </a:r>
            <a:endParaRPr lang="en-US" sz="1200" b="1" dirty="0">
              <a:solidFill>
                <a:schemeClr val="accent2">
                  <a:lumMod val="75000"/>
                </a:schemeClr>
              </a:solidFill>
              <a:latin typeface="Courier New" pitchFamily="49" charset="0"/>
              <a:cs typeface="Courier New" pitchFamily="49" charset="0"/>
            </a:endParaRPr>
          </a:p>
          <a:p>
            <a:pPr>
              <a:buNone/>
            </a:pPr>
            <a:r>
              <a:rPr lang="en-US" sz="1200" dirty="0">
                <a:latin typeface="Courier New" pitchFamily="49" charset="0"/>
                <a:cs typeface="Courier New" pitchFamily="49" charset="0"/>
              </a:rPr>
              <a:t>from students</a:t>
            </a:r>
          </a:p>
          <a:p>
            <a:pPr>
              <a:buNone/>
            </a:pPr>
            <a:r>
              <a:rPr lang="en-US" sz="1200" dirty="0">
                <a:latin typeface="Courier New" pitchFamily="49" charset="0"/>
                <a:cs typeface="Courier New" pitchFamily="49" charset="0"/>
              </a:rPr>
              <a:t>order by </a:t>
            </a:r>
            <a:r>
              <a:rPr lang="en-US" sz="1200" dirty="0" err="1">
                <a:latin typeface="Courier New" pitchFamily="49" charset="0"/>
                <a:cs typeface="Courier New" pitchFamily="49" charset="0"/>
              </a:rPr>
              <a:t>std_teamID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stdmajor</a:t>
            </a:r>
            <a:r>
              <a:rPr lang="en-US" sz="1200" dirty="0">
                <a:latin typeface="Courier New" pitchFamily="49" charset="0"/>
                <a:cs typeface="Courier New" pitchFamily="49" charset="0"/>
              </a:rPr>
              <a:t>;</a:t>
            </a:r>
          </a:p>
          <a:p>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61</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595369" y="2951295"/>
            <a:ext cx="3886200" cy="2190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Combine columns into a single output column</a:t>
            </a:r>
          </a:p>
        </p:txBody>
      </p:sp>
      <p:sp>
        <p:nvSpPr>
          <p:cNvPr id="3" name="Content Placeholder 2"/>
          <p:cNvSpPr>
            <a:spLocks noGrp="1"/>
          </p:cNvSpPr>
          <p:nvPr>
            <p:ph idx="1"/>
          </p:nvPr>
        </p:nvSpPr>
        <p:spPr>
          <a:xfrm>
            <a:off x="507506" y="1940957"/>
            <a:ext cx="11029615" cy="1752600"/>
          </a:xfrm>
        </p:spPr>
        <p:txBody>
          <a:bodyPr>
            <a:normAutofit/>
          </a:bodyPr>
          <a:lstStyle/>
          <a:p>
            <a:r>
              <a:rPr lang="en-US" dirty="0">
                <a:solidFill>
                  <a:schemeClr val="accent5">
                    <a:lumMod val="75000"/>
                  </a:schemeClr>
                </a:solidFill>
              </a:rPr>
              <a:t>Sometimes you can improve output readability by combining columns, also known as </a:t>
            </a:r>
            <a:r>
              <a:rPr lang="en-US" b="1" dirty="0">
                <a:solidFill>
                  <a:schemeClr val="accent5">
                    <a:lumMod val="75000"/>
                  </a:schemeClr>
                </a:solidFill>
              </a:rPr>
              <a:t>concatenated</a:t>
            </a:r>
            <a:r>
              <a:rPr lang="en-US" dirty="0">
                <a:solidFill>
                  <a:schemeClr val="accent5">
                    <a:lumMod val="75000"/>
                  </a:schemeClr>
                </a:solidFill>
              </a:rPr>
              <a:t> columns</a:t>
            </a:r>
            <a:r>
              <a:rPr lang="en-US" dirty="0"/>
              <a:t>.</a:t>
            </a:r>
          </a:p>
          <a:p>
            <a:endParaRPr lang="en-US" dirty="0"/>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62</a:t>
            </a:fld>
            <a:endParaRPr kumimoji="0" lang="en-US"/>
          </a:p>
        </p:txBody>
      </p:sp>
      <p:sp>
        <p:nvSpPr>
          <p:cNvPr id="5" name="Content Placeholder 2"/>
          <p:cNvSpPr txBox="1">
            <a:spLocks/>
          </p:cNvSpPr>
          <p:nvPr/>
        </p:nvSpPr>
        <p:spPr>
          <a:xfrm>
            <a:off x="890726" y="3200401"/>
            <a:ext cx="5562600" cy="3505200"/>
          </a:xfrm>
          <a:prstGeom prst="rect">
            <a:avLst/>
          </a:prstGeom>
        </p:spPr>
        <p:txBody>
          <a:bodyPr vert="horz" lIns="182880" tIns="91440">
            <a:normAutofit/>
          </a:bodyPr>
          <a:lstStyle/>
          <a:p>
            <a:pPr marL="265176" indent="-265176">
              <a:spcBef>
                <a:spcPts val="250"/>
              </a:spcBef>
              <a:buClr>
                <a:schemeClr val="accent1"/>
              </a:buClr>
              <a:buSzPct val="80000"/>
            </a:pPr>
            <a:r>
              <a:rPr lang="en-US" sz="1200" dirty="0">
                <a:latin typeface="Courier New" pitchFamily="49" charset="0"/>
                <a:cs typeface="Courier New" pitchFamily="49" charset="0"/>
              </a:rPr>
              <a:t>/* Combine 2 columns into one (concatenate columns).  */</a:t>
            </a: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std_teamID</a:t>
            </a:r>
            <a:r>
              <a:rPr lang="en-US" sz="1200" dirty="0">
                <a:latin typeface="Courier New" pitchFamily="49" charset="0"/>
                <a:cs typeface="Courier New" pitchFamily="49" charset="0"/>
              </a:rPr>
              <a:t> "Team", </a:t>
            </a:r>
            <a:r>
              <a:rPr lang="en-US" sz="1200" dirty="0" err="1">
                <a:latin typeface="Courier New" pitchFamily="49" charset="0"/>
                <a:cs typeface="Courier New" pitchFamily="49" charset="0"/>
              </a:rPr>
              <a:t>stdmajor</a:t>
            </a:r>
            <a:r>
              <a:rPr lang="en-US" sz="1200" dirty="0">
                <a:latin typeface="Courier New" pitchFamily="49" charset="0"/>
                <a:cs typeface="Courier New" pitchFamily="49" charset="0"/>
              </a:rPr>
              <a:t> "Major",</a:t>
            </a:r>
          </a:p>
          <a:p>
            <a:pPr marL="265176" indent="-265176">
              <a:spcBef>
                <a:spcPts val="250"/>
              </a:spcBef>
              <a:buClr>
                <a:schemeClr val="accent1"/>
              </a:buClr>
              <a:buSzPct val="80000"/>
            </a:pPr>
            <a:r>
              <a:rPr lang="en-US" sz="1200" dirty="0">
                <a:latin typeface="Courier New" pitchFamily="49" charset="0"/>
                <a:cs typeface="Courier New" pitchFamily="49" charset="0"/>
              </a:rPr>
              <a:t>   </a:t>
            </a:r>
            <a:r>
              <a:rPr lang="en-US" sz="1400" b="1" dirty="0" err="1">
                <a:solidFill>
                  <a:schemeClr val="accent2">
                    <a:lumMod val="75000"/>
                  </a:schemeClr>
                </a:solidFill>
                <a:latin typeface="Courier New" pitchFamily="49" charset="0"/>
                <a:cs typeface="Courier New" pitchFamily="49" charset="0"/>
              </a:rPr>
              <a:t>stdfname</a:t>
            </a:r>
            <a:r>
              <a:rPr lang="en-US" sz="1400" b="1" dirty="0">
                <a:solidFill>
                  <a:schemeClr val="accent2">
                    <a:lumMod val="75000"/>
                  </a:schemeClr>
                </a:solidFill>
                <a:latin typeface="Courier New" pitchFamily="49" charset="0"/>
                <a:cs typeface="Courier New" pitchFamily="49" charset="0"/>
              </a:rPr>
              <a:t> + ' ' + </a:t>
            </a:r>
            <a:r>
              <a:rPr lang="en-US" sz="1400" b="1" dirty="0" err="1">
                <a:solidFill>
                  <a:schemeClr val="accent2">
                    <a:lumMod val="75000"/>
                  </a:schemeClr>
                </a:solidFill>
                <a:latin typeface="Courier New" pitchFamily="49" charset="0"/>
                <a:cs typeface="Courier New" pitchFamily="49" charset="0"/>
              </a:rPr>
              <a:t>stdlname</a:t>
            </a:r>
            <a:r>
              <a:rPr lang="en-US" sz="1400" b="1" dirty="0">
                <a:solidFill>
                  <a:schemeClr val="accent2">
                    <a:lumMod val="75000"/>
                  </a:schemeClr>
                </a:solidFill>
                <a:latin typeface="Courier New" pitchFamily="49" charset="0"/>
                <a:cs typeface="Courier New" pitchFamily="49" charset="0"/>
              </a:rPr>
              <a:t> "Student"</a:t>
            </a:r>
            <a:endParaRPr lang="en-US" sz="1200" b="1" dirty="0">
              <a:solidFill>
                <a:schemeClr val="accent2">
                  <a:lumMod val="75000"/>
                </a:schemeClr>
              </a:solidFill>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from students</a:t>
            </a:r>
          </a:p>
          <a:p>
            <a:pPr marL="265176" indent="-265176">
              <a:spcBef>
                <a:spcPts val="250"/>
              </a:spcBef>
              <a:buClr>
                <a:schemeClr val="accent1"/>
              </a:buClr>
              <a:buSzPct val="80000"/>
            </a:pPr>
            <a:r>
              <a:rPr lang="en-US" sz="1200" dirty="0">
                <a:latin typeface="Courier New" pitchFamily="49" charset="0"/>
                <a:cs typeface="Courier New" pitchFamily="49" charset="0"/>
              </a:rPr>
              <a:t>order by 1, 2;</a:t>
            </a: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std_teamID</a:t>
            </a:r>
            <a:r>
              <a:rPr lang="en-US" sz="1200" dirty="0">
                <a:latin typeface="Courier New" pitchFamily="49" charset="0"/>
                <a:cs typeface="Courier New" pitchFamily="49" charset="0"/>
              </a:rPr>
              <a:t> "Team", </a:t>
            </a:r>
            <a:r>
              <a:rPr lang="en-US" sz="1200" dirty="0" err="1">
                <a:latin typeface="Courier New" pitchFamily="49" charset="0"/>
                <a:cs typeface="Courier New" pitchFamily="49" charset="0"/>
              </a:rPr>
              <a:t>stdmajor</a:t>
            </a:r>
            <a:r>
              <a:rPr lang="en-US" sz="1200" dirty="0">
                <a:latin typeface="Courier New" pitchFamily="49" charset="0"/>
                <a:cs typeface="Courier New" pitchFamily="49" charset="0"/>
              </a:rPr>
              <a:t> "Major",</a:t>
            </a:r>
          </a:p>
          <a:p>
            <a:pPr marL="265176" indent="-265176">
              <a:spcBef>
                <a:spcPts val="250"/>
              </a:spcBef>
              <a:buClr>
                <a:schemeClr val="accent1"/>
              </a:buClr>
              <a:buSzPct val="80000"/>
            </a:pPr>
            <a:r>
              <a:rPr lang="en-US" sz="1200" dirty="0">
                <a:latin typeface="Courier New" pitchFamily="49" charset="0"/>
                <a:cs typeface="Courier New" pitchFamily="49" charset="0"/>
              </a:rPr>
              <a:t>   </a:t>
            </a:r>
            <a:r>
              <a:rPr lang="en-US" sz="1400" b="1" dirty="0" err="1">
                <a:solidFill>
                  <a:schemeClr val="accent2">
                    <a:lumMod val="75000"/>
                  </a:schemeClr>
                </a:solidFill>
                <a:latin typeface="Courier New" pitchFamily="49" charset="0"/>
                <a:cs typeface="Courier New" pitchFamily="49" charset="0"/>
              </a:rPr>
              <a:t>stdlname</a:t>
            </a:r>
            <a:r>
              <a:rPr lang="en-US" sz="1400" b="1" dirty="0">
                <a:solidFill>
                  <a:schemeClr val="accent2">
                    <a:lumMod val="75000"/>
                  </a:schemeClr>
                </a:solidFill>
                <a:latin typeface="Courier New" pitchFamily="49" charset="0"/>
                <a:cs typeface="Courier New" pitchFamily="49" charset="0"/>
              </a:rPr>
              <a:t> + ', ' + </a:t>
            </a:r>
            <a:r>
              <a:rPr lang="en-US" sz="1400" b="1" dirty="0" err="1">
                <a:solidFill>
                  <a:schemeClr val="accent2">
                    <a:lumMod val="75000"/>
                  </a:schemeClr>
                </a:solidFill>
                <a:latin typeface="Courier New" pitchFamily="49" charset="0"/>
                <a:cs typeface="Courier New" pitchFamily="49" charset="0"/>
              </a:rPr>
              <a:t>stdfname</a:t>
            </a:r>
            <a:r>
              <a:rPr lang="en-US" sz="1400" b="1" dirty="0">
                <a:solidFill>
                  <a:schemeClr val="accent2">
                    <a:lumMod val="75000"/>
                  </a:schemeClr>
                </a:solidFill>
                <a:latin typeface="Courier New" pitchFamily="49" charset="0"/>
                <a:cs typeface="Courier New" pitchFamily="49" charset="0"/>
              </a:rPr>
              <a:t> "Student"</a:t>
            </a:r>
            <a:endParaRPr lang="en-US" sz="1200" b="1" dirty="0">
              <a:solidFill>
                <a:schemeClr val="accent2">
                  <a:lumMod val="75000"/>
                </a:schemeClr>
              </a:solidFill>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from students</a:t>
            </a:r>
          </a:p>
          <a:p>
            <a:pPr marL="265176" indent="-265176">
              <a:spcBef>
                <a:spcPts val="250"/>
              </a:spcBef>
              <a:buClr>
                <a:schemeClr val="accent1"/>
              </a:buClr>
              <a:buSzPct val="80000"/>
            </a:pPr>
            <a:r>
              <a:rPr lang="en-US" sz="1200" dirty="0">
                <a:latin typeface="Courier New" pitchFamily="49" charset="0"/>
                <a:cs typeface="Courier New" pitchFamily="49" charset="0"/>
              </a:rPr>
              <a:t>order by 1, 2, 3;</a:t>
            </a:r>
          </a:p>
          <a:p>
            <a:pPr marL="265176" indent="-265176" defTabSz="914400">
              <a:spcBef>
                <a:spcPts val="250"/>
              </a:spcBef>
              <a:buClr>
                <a:schemeClr val="accent1"/>
              </a:buClr>
              <a:buSzPct val="80000"/>
              <a:defRPr/>
            </a:pPr>
            <a:endParaRPr lang="en-US" sz="2400" dirty="0"/>
          </a:p>
        </p:txBody>
      </p:sp>
      <p:pic>
        <p:nvPicPr>
          <p:cNvPr id="4098" name="Picture 2"/>
          <p:cNvPicPr>
            <a:picLocks noChangeAspect="1" noChangeArrowheads="1"/>
          </p:cNvPicPr>
          <p:nvPr/>
        </p:nvPicPr>
        <p:blipFill>
          <a:blip r:embed="rId3" cstate="print"/>
          <a:srcRect/>
          <a:stretch>
            <a:fillRect/>
          </a:stretch>
        </p:blipFill>
        <p:spPr bwMode="auto">
          <a:xfrm>
            <a:off x="6552086" y="3048000"/>
            <a:ext cx="3277714" cy="1680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6560686" y="4953001"/>
            <a:ext cx="2735714" cy="13928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linds(horizontal)">
                                      <p:cBhvr>
                                        <p:cTn id="10" dur="500"/>
                                        <p:tgtEl>
                                          <p:spTgt spid="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linds(horizontal)">
                                      <p:cBhvr>
                                        <p:cTn id="13" dur="500"/>
                                        <p:tgtEl>
                                          <p:spTgt spid="5">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blinds(horizontal)">
                                      <p:cBhvr>
                                        <p:cTn id="16" dur="500"/>
                                        <p:tgtEl>
                                          <p:spTgt spid="5">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blinds(horizontal)">
                                      <p:cBhvr>
                                        <p:cTn id="19" dur="500"/>
                                        <p:tgtEl>
                                          <p:spTgt spid="5">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098"/>
                                        </p:tgtEl>
                                        <p:attrNameLst>
                                          <p:attrName>style.visibility</p:attrName>
                                        </p:attrNameLst>
                                      </p:cBhvr>
                                      <p:to>
                                        <p:strVal val="visible"/>
                                      </p:to>
                                    </p:set>
                                    <p:animEffect transition="in" filter="blinds(horizontal)">
                                      <p:cBhvr>
                                        <p:cTn id="24" dur="5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Effect transition="in" filter="blinds(horizontal)">
                                      <p:cBhvr>
                                        <p:cTn id="29" dur="500"/>
                                        <p:tgtEl>
                                          <p:spTgt spid="5">
                                            <p:txEl>
                                              <p:pRg st="9" end="9"/>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blinds(horizontal)">
                                      <p:cBhvr>
                                        <p:cTn id="32" dur="500"/>
                                        <p:tgtEl>
                                          <p:spTgt spid="5">
                                            <p:txEl>
                                              <p:pRg st="10" end="1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animEffect transition="in" filter="blinds(horizontal)">
                                      <p:cBhvr>
                                        <p:cTn id="35" dur="500"/>
                                        <p:tgtEl>
                                          <p:spTgt spid="5">
                                            <p:txEl>
                                              <p:pRg st="11" end="11"/>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5">
                                            <p:txEl>
                                              <p:pRg st="12" end="12"/>
                                            </p:txEl>
                                          </p:spTgt>
                                        </p:tgtEl>
                                        <p:attrNameLst>
                                          <p:attrName>style.visibility</p:attrName>
                                        </p:attrNameLst>
                                      </p:cBhvr>
                                      <p:to>
                                        <p:strVal val="visible"/>
                                      </p:to>
                                    </p:set>
                                    <p:animEffect transition="in" filter="blinds(horizontal)">
                                      <p:cBhvr>
                                        <p:cTn id="38" dur="500"/>
                                        <p:tgtEl>
                                          <p:spTgt spid="5">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099"/>
                                        </p:tgtEl>
                                        <p:attrNameLst>
                                          <p:attrName>style.visibility</p:attrName>
                                        </p:attrNameLst>
                                      </p:cBhvr>
                                      <p:to>
                                        <p:strVal val="visible"/>
                                      </p:to>
                                    </p:set>
                                    <p:animEffect transition="in" filter="blinds(horizontal)">
                                      <p:cBhvr>
                                        <p:cTn id="43"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calculated column</a:t>
            </a:r>
          </a:p>
        </p:txBody>
      </p:sp>
      <p:sp>
        <p:nvSpPr>
          <p:cNvPr id="3" name="Content Placeholder 2"/>
          <p:cNvSpPr>
            <a:spLocks noGrp="1"/>
          </p:cNvSpPr>
          <p:nvPr>
            <p:ph idx="1"/>
          </p:nvPr>
        </p:nvSpPr>
        <p:spPr>
          <a:xfrm>
            <a:off x="239697" y="2134328"/>
            <a:ext cx="11647503" cy="1219200"/>
          </a:xfrm>
        </p:spPr>
        <p:txBody>
          <a:bodyPr>
            <a:normAutofit/>
          </a:bodyPr>
          <a:lstStyle/>
          <a:p>
            <a:r>
              <a:rPr lang="en-US" dirty="0">
                <a:solidFill>
                  <a:schemeClr val="accent6">
                    <a:lumMod val="75000"/>
                  </a:schemeClr>
                </a:solidFill>
              </a:rPr>
              <a:t>The concatenated column we just created in one example of a </a:t>
            </a:r>
            <a:r>
              <a:rPr lang="en-US" b="1" dirty="0">
                <a:solidFill>
                  <a:schemeClr val="accent6">
                    <a:lumMod val="75000"/>
                  </a:schemeClr>
                </a:solidFill>
              </a:rPr>
              <a:t>calculated </a:t>
            </a:r>
            <a:r>
              <a:rPr lang="en-US" dirty="0">
                <a:solidFill>
                  <a:schemeClr val="accent6">
                    <a:lumMod val="75000"/>
                  </a:schemeClr>
                </a:solidFill>
              </a:rPr>
              <a:t>column.  You can also actually do calculations.</a:t>
            </a:r>
          </a:p>
          <a:p>
            <a:pPr>
              <a:buNone/>
            </a:pPr>
            <a:endParaRPr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63</a:t>
            </a:fld>
            <a:endParaRPr kumimoji="0" lang="en-US"/>
          </a:p>
        </p:txBody>
      </p:sp>
      <p:sp>
        <p:nvSpPr>
          <p:cNvPr id="9" name="Content Placeholder 2"/>
          <p:cNvSpPr txBox="1">
            <a:spLocks/>
          </p:cNvSpPr>
          <p:nvPr/>
        </p:nvSpPr>
        <p:spPr>
          <a:xfrm>
            <a:off x="810828" y="3116462"/>
            <a:ext cx="5715000" cy="1600200"/>
          </a:xfrm>
          <a:prstGeom prst="rect">
            <a:avLst/>
          </a:prstGeom>
        </p:spPr>
        <p:txBody>
          <a:bodyPr vert="horz" lIns="182880" tIns="91440">
            <a:normAutofit/>
          </a:bodyPr>
          <a:lstStyle/>
          <a:p>
            <a:pPr marL="265176" indent="-265176">
              <a:spcBef>
                <a:spcPts val="250"/>
              </a:spcBef>
              <a:buClr>
                <a:schemeClr val="accent1"/>
              </a:buClr>
              <a:buSzPct val="80000"/>
            </a:pPr>
            <a:r>
              <a:rPr lang="en-US" sz="1200" dirty="0">
                <a:latin typeface="Courier New" pitchFamily="49" charset="0"/>
                <a:cs typeface="Courier New" pitchFamily="49" charset="0"/>
              </a:rPr>
              <a:t>/* Add a calculated column. */</a:t>
            </a:r>
          </a:p>
          <a:p>
            <a:pPr marL="265176" indent="-265176">
              <a:spcBef>
                <a:spcPts val="250"/>
              </a:spcBef>
              <a:buClr>
                <a:schemeClr val="accent1"/>
              </a:buClr>
              <a:buSzPct val="80000"/>
            </a:pP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select </a:t>
            </a:r>
            <a:r>
              <a:rPr lang="en-US" sz="1200" dirty="0" err="1">
                <a:latin typeface="Courier New" pitchFamily="49" charset="0"/>
                <a:cs typeface="Courier New" pitchFamily="49" charset="0"/>
              </a:rPr>
              <a:t>eval_id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eval_score_id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eval_item_id</a:t>
            </a:r>
            <a:r>
              <a:rPr lang="en-US" sz="1200" dirty="0">
                <a:latin typeface="Courier New" pitchFamily="49" charset="0"/>
                <a:cs typeface="Courier New" pitchFamily="49" charset="0"/>
              </a:rPr>
              <a:t>, </a:t>
            </a:r>
          </a:p>
          <a:p>
            <a:pPr marL="265176" indent="-265176">
              <a:spcBef>
                <a:spcPts val="250"/>
              </a:spcBef>
              <a:buClr>
                <a:schemeClr val="accent1"/>
              </a:buClr>
              <a:buSzPct val="80000"/>
            </a:pPr>
            <a:r>
              <a:rPr lang="en-US" sz="1200" dirty="0">
                <a:latin typeface="Courier New" pitchFamily="49" charset="0"/>
                <a:cs typeface="Courier New" pitchFamily="49" charset="0"/>
              </a:rPr>
              <a:t>   score, </a:t>
            </a:r>
            <a:r>
              <a:rPr lang="en-US" sz="1400" b="1" dirty="0">
                <a:solidFill>
                  <a:schemeClr val="accent2">
                    <a:lumMod val="75000"/>
                  </a:schemeClr>
                </a:solidFill>
                <a:latin typeface="Courier New" pitchFamily="49" charset="0"/>
                <a:cs typeface="Courier New" pitchFamily="49" charset="0"/>
              </a:rPr>
              <a:t>score * .1 "Points Earned"</a:t>
            </a:r>
            <a:endParaRPr lang="en-US" sz="1200" b="1" dirty="0">
              <a:solidFill>
                <a:schemeClr val="accent2">
                  <a:lumMod val="75000"/>
                </a:schemeClr>
              </a:solidFill>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from </a:t>
            </a:r>
            <a:r>
              <a:rPr lang="en-US" sz="1200" dirty="0" err="1">
                <a:latin typeface="Courier New" pitchFamily="49" charset="0"/>
                <a:cs typeface="Courier New" pitchFamily="49" charset="0"/>
              </a:rPr>
              <a:t>eval_items_scores</a:t>
            </a:r>
            <a:endParaRPr lang="en-US" sz="1200" dirty="0">
              <a:latin typeface="Courier New" pitchFamily="49" charset="0"/>
              <a:cs typeface="Courier New" pitchFamily="49" charset="0"/>
            </a:endParaRPr>
          </a:p>
          <a:p>
            <a:pPr marL="265176" indent="-265176">
              <a:spcBef>
                <a:spcPts val="250"/>
              </a:spcBef>
              <a:buClr>
                <a:schemeClr val="accent1"/>
              </a:buClr>
              <a:buSzPct val="80000"/>
            </a:pPr>
            <a:r>
              <a:rPr lang="en-US" sz="1200" dirty="0">
                <a:latin typeface="Courier New" pitchFamily="49" charset="0"/>
                <a:cs typeface="Courier New" pitchFamily="49" charset="0"/>
              </a:rPr>
              <a:t>order by </a:t>
            </a:r>
            <a:r>
              <a:rPr lang="en-US" sz="1200" dirty="0" err="1">
                <a:latin typeface="Courier New" pitchFamily="49" charset="0"/>
                <a:cs typeface="Courier New" pitchFamily="49" charset="0"/>
              </a:rPr>
              <a:t>eval_id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eval_score_id</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eval_item_id</a:t>
            </a:r>
            <a:r>
              <a:rPr lang="en-US" sz="1200" dirty="0">
                <a:latin typeface="Courier New" pitchFamily="49" charset="0"/>
                <a:cs typeface="Courier New" pitchFamily="49" charset="0"/>
              </a:rPr>
              <a:t>;</a:t>
            </a:r>
            <a:endParaRPr lang="en-US" sz="2400" dirty="0"/>
          </a:p>
        </p:txBody>
      </p:sp>
      <p:pic>
        <p:nvPicPr>
          <p:cNvPr id="5123" name="Picture 3"/>
          <p:cNvPicPr>
            <a:picLocks noChangeAspect="1" noChangeArrowheads="1"/>
          </p:cNvPicPr>
          <p:nvPr/>
        </p:nvPicPr>
        <p:blipFill>
          <a:blip r:embed="rId3" cstate="print"/>
          <a:srcRect/>
          <a:stretch>
            <a:fillRect/>
          </a:stretch>
        </p:blipFill>
        <p:spPr bwMode="auto">
          <a:xfrm>
            <a:off x="6721136" y="3916562"/>
            <a:ext cx="3108572" cy="18895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animEffect transition="in" filter="blinds(horizontal)">
                                      <p:cBhvr>
                                        <p:cTn id="12"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0A87F3-2339-4D60-BE91-DEBFEC54AB6B}"/>
              </a:ext>
            </a:extLst>
          </p:cNvPr>
          <p:cNvSpPr>
            <a:spLocks noGrp="1"/>
          </p:cNvSpPr>
          <p:nvPr>
            <p:ph type="title"/>
          </p:nvPr>
        </p:nvSpPr>
        <p:spPr/>
        <p:txBody>
          <a:bodyPr/>
          <a:lstStyle/>
          <a:p>
            <a:r>
              <a:rPr lang="en-US" dirty="0"/>
              <a:t>What we COVERED</a:t>
            </a:r>
          </a:p>
        </p:txBody>
      </p:sp>
      <p:sp>
        <p:nvSpPr>
          <p:cNvPr id="3" name="Content Placeholder 2">
            <a:extLst>
              <a:ext uri="{FF2B5EF4-FFF2-40B4-BE49-F238E27FC236}">
                <a16:creationId xmlns:a16="http://schemas.microsoft.com/office/drawing/2014/main" id="{2C86BF72-E6C7-4865-8917-22B8301AC4DA}"/>
              </a:ext>
            </a:extLst>
          </p:cNvPr>
          <p:cNvSpPr>
            <a:spLocks noGrp="1"/>
          </p:cNvSpPr>
          <p:nvPr>
            <p:ph sz="half" idx="1"/>
          </p:nvPr>
        </p:nvSpPr>
        <p:spPr>
          <a:ln>
            <a:solidFill>
              <a:schemeClr val="accent6"/>
            </a:solidFill>
          </a:ln>
        </p:spPr>
        <p:txBody>
          <a:bodyPr>
            <a:normAutofit/>
          </a:bodyPr>
          <a:lstStyle/>
          <a:p>
            <a:r>
              <a:rPr lang="en-US"/>
              <a:t>SSMS AND SQL FUNDAMENTALS</a:t>
            </a:r>
          </a:p>
          <a:p>
            <a:r>
              <a:rPr lang="en-US" dirty="0"/>
              <a:t>CREATE AND INSERT TABLES</a:t>
            </a:r>
          </a:p>
          <a:p>
            <a:r>
              <a:rPr lang="en-US" dirty="0"/>
              <a:t>SELECT … FROM …</a:t>
            </a:r>
          </a:p>
          <a:p>
            <a:r>
              <a:rPr lang="en-US" dirty="0"/>
              <a:t>SELECT … FROM … WHERE</a:t>
            </a:r>
          </a:p>
          <a:p>
            <a:endParaRPr lang="en-US" dirty="0"/>
          </a:p>
        </p:txBody>
      </p:sp>
      <p:sp>
        <p:nvSpPr>
          <p:cNvPr id="5" name="Content Placeholder 4">
            <a:extLst>
              <a:ext uri="{FF2B5EF4-FFF2-40B4-BE49-F238E27FC236}">
                <a16:creationId xmlns:a16="http://schemas.microsoft.com/office/drawing/2014/main" id="{BBBAE0B9-74DC-4924-BC77-E41A211B3390}"/>
              </a:ext>
            </a:extLst>
          </p:cNvPr>
          <p:cNvSpPr>
            <a:spLocks noGrp="1"/>
          </p:cNvSpPr>
          <p:nvPr>
            <p:ph sz="half" idx="2"/>
          </p:nvPr>
        </p:nvSpPr>
        <p:spPr>
          <a:xfrm>
            <a:off x="6188415" y="2182429"/>
            <a:ext cx="5422392" cy="3633047"/>
          </a:xfrm>
          <a:ln>
            <a:solidFill>
              <a:schemeClr val="accent6">
                <a:lumMod val="75000"/>
              </a:schemeClr>
            </a:solidFill>
          </a:ln>
        </p:spPr>
        <p:txBody>
          <a:bodyPr>
            <a:normAutofit/>
          </a:bodyPr>
          <a:lstStyle/>
          <a:p>
            <a:r>
              <a:rPr lang="en-US" dirty="0"/>
              <a:t>LOGICAL OPERATORS	</a:t>
            </a:r>
          </a:p>
          <a:p>
            <a:r>
              <a:rPr lang="en-US" dirty="0"/>
              <a:t>IN EXACT MATCH	AND BETWEEN</a:t>
            </a:r>
          </a:p>
          <a:p>
            <a:r>
              <a:rPr lang="en-US" dirty="0"/>
              <a:t>IN AND NULL</a:t>
            </a:r>
          </a:p>
          <a:p>
            <a:r>
              <a:rPr lang="en-US" dirty="0"/>
              <a:t>SORT/CACULATE</a:t>
            </a:r>
          </a:p>
          <a:p>
            <a:endParaRPr lang="en-US" dirty="0"/>
          </a:p>
        </p:txBody>
      </p:sp>
    </p:spTree>
    <p:extLst>
      <p:ext uri="{BB962C8B-B14F-4D97-AF65-F5344CB8AC3E}">
        <p14:creationId xmlns:p14="http://schemas.microsoft.com/office/powerpoint/2010/main" val="324335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a Table (1 of 2)</a:t>
            </a:r>
          </a:p>
        </p:txBody>
      </p:sp>
      <p:sp>
        <p:nvSpPr>
          <p:cNvPr id="2" name="Text Placeholder 1"/>
          <p:cNvSpPr>
            <a:spLocks noGrp="1"/>
          </p:cNvSpPr>
          <p:nvPr>
            <p:ph idx="1"/>
          </p:nvPr>
        </p:nvSpPr>
        <p:spPr/>
        <p:txBody>
          <a:bodyPr>
            <a:normAutofit fontScale="92500" lnSpcReduction="10000"/>
          </a:bodyPr>
          <a:lstStyle/>
          <a:p>
            <a:r>
              <a:rPr lang="en-US" sz="2400" dirty="0"/>
              <a:t>You may need to learn how to create a new table to enhance the database at a later time</a:t>
            </a:r>
          </a:p>
          <a:p>
            <a:r>
              <a:rPr lang="en-US" sz="2400" dirty="0"/>
              <a:t>The SQL CREATE TABLE command creates a new table</a:t>
            </a:r>
          </a:p>
          <a:p>
            <a:r>
              <a:rPr lang="en-US" sz="2400" dirty="0"/>
              <a:t>The rules for naming tables and columns vary slightly from one relational database management system to another</a:t>
            </a:r>
          </a:p>
          <a:p>
            <a:pPr lvl="1"/>
            <a:r>
              <a:rPr lang="en-US" sz="2400" dirty="0"/>
              <a:t>It is a good practice to avoid spaces or any special characters in table or field names</a:t>
            </a:r>
          </a:p>
          <a:p>
            <a:pPr lvl="1"/>
            <a:r>
              <a:rPr lang="en-US" sz="2400" dirty="0"/>
              <a:t>If a name already has spaces, enclose that field name or table in brackets</a:t>
            </a:r>
          </a:p>
          <a:p>
            <a:pPr lvl="1"/>
            <a:r>
              <a:rPr lang="en-US" sz="2400" dirty="0"/>
              <a:t>If permitted to use upper and lower case letters, capitalize the first letter to create a recognizable name</a:t>
            </a:r>
          </a:p>
          <a:p>
            <a:pPr lvl="1"/>
            <a:r>
              <a:rPr lang="en-US" sz="2400" dirty="0"/>
              <a:t>Underscore can also be used to separate words in field names</a:t>
            </a:r>
          </a:p>
        </p:txBody>
      </p:sp>
    </p:spTree>
    <p:extLst>
      <p:ext uri="{BB962C8B-B14F-4D97-AF65-F5344CB8AC3E}">
        <p14:creationId xmlns:p14="http://schemas.microsoft.com/office/powerpoint/2010/main" val="322300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Creating a Table (2 of 2)</a:t>
            </a:r>
          </a:p>
        </p:txBody>
      </p:sp>
      <p:sp>
        <p:nvSpPr>
          <p:cNvPr id="2" name="Text Placeholder 1"/>
          <p:cNvSpPr>
            <a:spLocks noGrp="1"/>
          </p:cNvSpPr>
          <p:nvPr>
            <p:ph idx="1"/>
          </p:nvPr>
        </p:nvSpPr>
        <p:spPr/>
        <p:txBody>
          <a:bodyPr>
            <a:normAutofit fontScale="92500" lnSpcReduction="10000"/>
          </a:bodyPr>
          <a:lstStyle/>
          <a:p>
            <a:r>
              <a:rPr lang="en-US" sz="2400" dirty="0"/>
              <a:t>Some of the common data types used to create tables with SQL Create Table command</a:t>
            </a:r>
          </a:p>
          <a:p>
            <a:pPr lvl="1"/>
            <a:r>
              <a:rPr lang="en-US" sz="2400" dirty="0"/>
              <a:t>AutoNumber (COUNTER or AUTOINCREMENT)</a:t>
            </a:r>
          </a:p>
          <a:p>
            <a:pPr lvl="1"/>
            <a:r>
              <a:rPr lang="en-US" sz="2400" dirty="0"/>
              <a:t>Currency (CURRENCY)</a:t>
            </a:r>
          </a:p>
          <a:p>
            <a:pPr lvl="1"/>
            <a:r>
              <a:rPr lang="en-US" sz="2400" dirty="0"/>
              <a:t>Date/Time (DATETIME)</a:t>
            </a:r>
          </a:p>
          <a:p>
            <a:pPr lvl="1"/>
            <a:r>
              <a:rPr lang="en-US" sz="2400" dirty="0"/>
              <a:t>Long Text (LONGTEXT)</a:t>
            </a:r>
          </a:p>
          <a:p>
            <a:pPr lvl="1"/>
            <a:r>
              <a:rPr lang="en-US" sz="2400" dirty="0"/>
              <a:t>Number (SINGLE, DOUBLE, BYTE, SHORT, and LONG)</a:t>
            </a:r>
          </a:p>
          <a:p>
            <a:pPr lvl="1"/>
            <a:r>
              <a:rPr lang="en-US" sz="2400" dirty="0"/>
              <a:t>Short Text (TEXT or VARCHAR)</a:t>
            </a:r>
          </a:p>
          <a:p>
            <a:pPr lvl="1"/>
            <a:r>
              <a:rPr lang="en-US" sz="2400" dirty="0"/>
              <a:t>Yes/No (YESNO)</a:t>
            </a:r>
          </a:p>
        </p:txBody>
      </p:sp>
    </p:spTree>
    <p:extLst>
      <p:ext uri="{BB962C8B-B14F-4D97-AF65-F5344CB8AC3E}">
        <p14:creationId xmlns:p14="http://schemas.microsoft.com/office/powerpoint/2010/main" val="1766566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CREATE – Build tables &amp; relationships.</a:t>
            </a:r>
          </a:p>
        </p:txBody>
      </p:sp>
      <p:sp>
        <p:nvSpPr>
          <p:cNvPr id="3" name="Content Placeholder 2"/>
          <p:cNvSpPr>
            <a:spLocks noGrp="1"/>
          </p:cNvSpPr>
          <p:nvPr>
            <p:ph idx="1"/>
          </p:nvPr>
        </p:nvSpPr>
        <p:spPr>
          <a:xfrm>
            <a:off x="1981200" y="1447800"/>
            <a:ext cx="7924800" cy="1524000"/>
          </a:xfrm>
        </p:spPr>
        <p:txBody>
          <a:bodyPr>
            <a:normAutofit/>
          </a:bodyPr>
          <a:lstStyle/>
          <a:p>
            <a:r>
              <a:rPr lang="en-US" dirty="0"/>
              <a:t>The CREATE script contains several comments.  You should read these to learn more about the Student-Teams database and the SQL commands this script. </a:t>
            </a:r>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9</a:t>
            </a:fld>
            <a:endParaRPr kumimoji="0" lang="en-US"/>
          </a:p>
        </p:txBody>
      </p:sp>
      <p:pic>
        <p:nvPicPr>
          <p:cNvPr id="3074" name="Picture 2"/>
          <p:cNvPicPr>
            <a:picLocks noChangeAspect="1" noChangeArrowheads="1"/>
          </p:cNvPicPr>
          <p:nvPr/>
        </p:nvPicPr>
        <p:blipFill>
          <a:blip r:embed="rId3" cstate="print"/>
          <a:srcRect/>
          <a:stretch>
            <a:fillRect/>
          </a:stretch>
        </p:blipFill>
        <p:spPr bwMode="auto">
          <a:xfrm>
            <a:off x="6560598" y="3088689"/>
            <a:ext cx="3467810" cy="2590800"/>
          </a:xfrm>
          <a:prstGeom prst="rect">
            <a:avLst/>
          </a:prstGeom>
          <a:noFill/>
          <a:ln w="9525">
            <a:noFill/>
            <a:miter lim="800000"/>
            <a:headEnd/>
            <a:tailEnd/>
          </a:ln>
        </p:spPr>
      </p:pic>
      <p:sp>
        <p:nvSpPr>
          <p:cNvPr id="8" name="Content Placeholder 2"/>
          <p:cNvSpPr txBox="1">
            <a:spLocks/>
          </p:cNvSpPr>
          <p:nvPr/>
        </p:nvSpPr>
        <p:spPr>
          <a:xfrm>
            <a:off x="1981200" y="2971800"/>
            <a:ext cx="4419600" cy="3124200"/>
          </a:xfrm>
          <a:prstGeom prst="rect">
            <a:avLst/>
          </a:prstGeom>
        </p:spPr>
        <p:txBody>
          <a:bodyPr vert="horz" lIns="182880" tIns="91440">
            <a:normAutofit/>
          </a:bodyPr>
          <a:lstStyle/>
          <a:p>
            <a:pPr marL="265176" indent="-265176" defTabSz="914400">
              <a:spcBef>
                <a:spcPts val="250"/>
              </a:spcBef>
              <a:buClr>
                <a:schemeClr val="accent1"/>
              </a:buClr>
              <a:buSzPct val="80000"/>
              <a:buFont typeface="Wingdings 2"/>
              <a:buChar char=""/>
              <a:defRPr/>
            </a:pPr>
            <a:r>
              <a:rPr lang="en-US" sz="2400"/>
              <a:t>The commands in this file show:</a:t>
            </a:r>
          </a:p>
          <a:p>
            <a:pPr marL="548640" lvl="1" indent="-201168" defTabSz="914400">
              <a:spcBef>
                <a:spcPts val="250"/>
              </a:spcBef>
              <a:buClr>
                <a:schemeClr val="accent1"/>
              </a:buClr>
              <a:buSzPct val="100000"/>
              <a:buFont typeface="Verdana"/>
              <a:buChar char="◦"/>
              <a:defRPr/>
            </a:pPr>
            <a:r>
              <a:rPr lang="en-US" sz="2000"/>
              <a:t>How to create a table by defining the columns it will contain.</a:t>
            </a:r>
          </a:p>
          <a:p>
            <a:pPr marL="548640" lvl="1" indent="-201168" defTabSz="914400">
              <a:spcBef>
                <a:spcPts val="250"/>
              </a:spcBef>
              <a:buClr>
                <a:schemeClr val="accent1"/>
              </a:buClr>
              <a:buSzPct val="100000"/>
              <a:buFont typeface="Verdana"/>
              <a:buChar char="◦"/>
              <a:defRPr/>
            </a:pPr>
            <a:r>
              <a:rPr lang="en-US" sz="2000"/>
              <a:t>How to define a primary key field.</a:t>
            </a:r>
          </a:p>
          <a:p>
            <a:pPr marL="548640" lvl="1" indent="-201168" defTabSz="914400">
              <a:spcBef>
                <a:spcPts val="250"/>
              </a:spcBef>
              <a:buClr>
                <a:schemeClr val="accent1"/>
              </a:buClr>
              <a:buSzPct val="100000"/>
              <a:buFont typeface="Verdana"/>
              <a:buChar char="◦"/>
              <a:defRPr/>
            </a:pPr>
            <a:r>
              <a:rPr lang="en-US" sz="2000"/>
              <a:t>How to define a foreign key field (a relationship).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linds(horizontal)">
                                      <p:cBhvr>
                                        <p:cTn id="2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vidend">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530</TotalTime>
  <Words>4157</Words>
  <Application>Microsoft Office PowerPoint</Application>
  <PresentationFormat>Widescreen</PresentationFormat>
  <Paragraphs>681</Paragraphs>
  <Slides>64</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Arial</vt:lpstr>
      <vt:lpstr>Arial</vt:lpstr>
      <vt:lpstr>Calibri</vt:lpstr>
      <vt:lpstr>Courier New</vt:lpstr>
      <vt:lpstr>Gill Sans MT</vt:lpstr>
      <vt:lpstr>Helvetica</vt:lpstr>
      <vt:lpstr>Verdana</vt:lpstr>
      <vt:lpstr>Wingdings 2</vt:lpstr>
      <vt:lpstr>Dividend</vt:lpstr>
      <vt:lpstr>GOING TO EPIC SQL </vt:lpstr>
      <vt:lpstr>Learning Objectives</vt:lpstr>
      <vt:lpstr>In class Practice for SQL working packet </vt:lpstr>
      <vt:lpstr>What you will need</vt:lpstr>
      <vt:lpstr>SMSS LOGIN</vt:lpstr>
      <vt:lpstr>Object Explorer in MSSMS</vt:lpstr>
      <vt:lpstr>Creating a Table (1 of 2)</vt:lpstr>
      <vt:lpstr>Creating a Table (2 of 2)</vt:lpstr>
      <vt:lpstr>CREATE – Build tables &amp; relationships.</vt:lpstr>
      <vt:lpstr>Relationships and the CREATE TABLE  sequence.</vt:lpstr>
      <vt:lpstr>CREATE TABLE CODE</vt:lpstr>
      <vt:lpstr>ADDING PRIMARY AND FOREIGN KEY CONSTRAINT [CODE]</vt:lpstr>
      <vt:lpstr>Creating and AUTOID FIELD</vt:lpstr>
      <vt:lpstr>INSERT INTO – Populate the tables.</vt:lpstr>
      <vt:lpstr>Student-Teams Database</vt:lpstr>
      <vt:lpstr>After you have entered in your CODE you need to hit EXECUTE to run the query. If successful a message will appear at the bottom</vt:lpstr>
      <vt:lpstr>Open up and copy the STUDENT_TEAMdb_INSERT code</vt:lpstr>
      <vt:lpstr>PowerPoint Presentation</vt:lpstr>
      <vt:lpstr>Select from query</vt:lpstr>
      <vt:lpstr>AdventureWorks</vt:lpstr>
      <vt:lpstr>Student-Teams</vt:lpstr>
      <vt:lpstr>SELECT … FROM</vt:lpstr>
      <vt:lpstr>Query the Student-Team database</vt:lpstr>
      <vt:lpstr>Query students &amp; teams</vt:lpstr>
      <vt:lpstr>Query tables in AdventureWorks (AW)</vt:lpstr>
      <vt:lpstr>Count rows in a table</vt:lpstr>
      <vt:lpstr>SELECT FROM WHERE</vt:lpstr>
      <vt:lpstr>SELECT … FROM … WHERE</vt:lpstr>
      <vt:lpstr>Query the Student-Team database</vt:lpstr>
      <vt:lpstr>Find students on another team.</vt:lpstr>
      <vt:lpstr>Filter students by major</vt:lpstr>
      <vt:lpstr>Query the AW database</vt:lpstr>
      <vt:lpstr>LOGICAL OPERATORS</vt:lpstr>
      <vt:lpstr>Logical Operators:         AND</vt:lpstr>
      <vt:lpstr>Logical Operators:        OR</vt:lpstr>
      <vt:lpstr>Logical Operators:            Output for   AND</vt:lpstr>
      <vt:lpstr>Logical Operators:      Output for OR</vt:lpstr>
      <vt:lpstr>Query S-T database using AND operator</vt:lpstr>
      <vt:lpstr>Query S-T database using OR operator</vt:lpstr>
      <vt:lpstr>Using operator OR with AND</vt:lpstr>
      <vt:lpstr>Using operator OR with AND</vt:lpstr>
      <vt:lpstr>Logical Operators: NOT</vt:lpstr>
      <vt:lpstr>IN EXACT MATCH</vt:lpstr>
      <vt:lpstr>Evaluating an inexact match</vt:lpstr>
      <vt:lpstr>Query the Student-Team database</vt:lpstr>
      <vt:lpstr>More examples using LIKE</vt:lpstr>
      <vt:lpstr>Evaluating a range of values</vt:lpstr>
      <vt:lpstr>Example using a range of values</vt:lpstr>
      <vt:lpstr>Evaluate a range of dates - BETWEEN</vt:lpstr>
      <vt:lpstr>Evaluate a range of dates and other criteria</vt:lpstr>
      <vt:lpstr>IN AND NULL</vt:lpstr>
      <vt:lpstr>An alternative to using the OR operator</vt:lpstr>
      <vt:lpstr>Using IN instead of OR</vt:lpstr>
      <vt:lpstr>NOT IN</vt:lpstr>
      <vt:lpstr>Working with NULL (no data)</vt:lpstr>
      <vt:lpstr>Working with NULL - continued</vt:lpstr>
      <vt:lpstr>Sort calculate</vt:lpstr>
      <vt:lpstr>Sorting output</vt:lpstr>
      <vt:lpstr>Sort output from the Student-Team database</vt:lpstr>
      <vt:lpstr>Sort by more than one column.</vt:lpstr>
      <vt:lpstr>Column aliases improve readability</vt:lpstr>
      <vt:lpstr>Combine columns into a single output column</vt:lpstr>
      <vt:lpstr>Creating a calculated column</vt:lpstr>
      <vt:lpstr>What we COVERED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Carl M. Rebman Jr.</dc:creator>
  <cp:lastModifiedBy>Carl Rebman</cp:lastModifiedBy>
  <cp:revision>29</cp:revision>
  <dcterms:created xsi:type="dcterms:W3CDTF">2020-09-07T23:19:34Z</dcterms:created>
  <dcterms:modified xsi:type="dcterms:W3CDTF">2021-11-08T20:27:25Z</dcterms:modified>
</cp:coreProperties>
</file>