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325" r:id="rId6"/>
    <p:sldId id="260" r:id="rId7"/>
    <p:sldId id="304" r:id="rId8"/>
    <p:sldId id="305" r:id="rId9"/>
    <p:sldId id="306" r:id="rId10"/>
    <p:sldId id="274" r:id="rId11"/>
    <p:sldId id="273" r:id="rId12"/>
    <p:sldId id="275" r:id="rId13"/>
    <p:sldId id="263" r:id="rId14"/>
    <p:sldId id="30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831B22F-F563-4DC6-B22A-B8EBA397062B}">
          <p14:sldIdLst>
            <p14:sldId id="256"/>
            <p14:sldId id="258"/>
            <p14:sldId id="257"/>
            <p14:sldId id="259"/>
            <p14:sldId id="325"/>
            <p14:sldId id="260"/>
            <p14:sldId id="304"/>
            <p14:sldId id="305"/>
            <p14:sldId id="306"/>
            <p14:sldId id="274"/>
            <p14:sldId id="273"/>
            <p14:sldId id="275"/>
            <p14:sldId id="263"/>
            <p14:sldId id="308"/>
          </p14:sldIdLst>
        </p14:section>
        <p14:section name="select query" id="{383F9A59-2CD9-49BE-8F4D-A5C6B8B7F5DC}">
          <p14:sldIdLst/>
        </p14:section>
        <p14:section name="SELECT FROM WHERE" id="{FE2F1081-A76E-4E64-B3DB-826B5EADF618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598" autoAdjust="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84786-3B82-4B23-B03B-D9E95B11B52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76EAB-739B-421F-A92C-AA23DAB20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45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Enterprise Consortium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 Kreie, New Mexico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Enterprise Consortium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 Kreie, New Mexico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Enterprise Consortium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 Kreie, New Mexico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Enterprise Consortium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 Kreie, New Mexico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Enterprise Consortium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 Kreie, New Mexico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7BFF81C-1FCB-4DBA-8044-F1A0FCFD45A6}" type="datetime1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358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2B3-2D87-4CDF-B84B-C46E5F5D31F7}" type="datetime1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831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D769E57-47B1-47B0-B526-3153E4B1E729}" type="datetime1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29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743576" y="1638300"/>
            <a:ext cx="10711543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Calibri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5" name="Footer"/>
          <p:cNvSpPr txBox="1"/>
          <p:nvPr userDrawn="1"/>
        </p:nvSpPr>
        <p:spPr>
          <a:xfrm>
            <a:off x="2543176" y="6323299"/>
            <a:ext cx="9420700" cy="477054"/>
          </a:xfrm>
          <a:prstGeom prst="rect">
            <a:avLst/>
          </a:prstGeom>
          <a:noFill/>
          <a:effectLst/>
        </p:spPr>
        <p:txBody>
          <a:bodyPr wrap="square" lIns="0" tIns="0" r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4A7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Friedrichsen, Ruffolo, Monk, Starks, Pratt, Last, Concepts of DB Management, 10th Edition. © 2021 Cengage. All Rights Reserved. May not be scanned, copied or duplicated, or posted to a publicly accessible website, in whole or in part.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9315450" y="5486400"/>
            <a:ext cx="2038350" cy="546100"/>
          </a:xfr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55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773D-8987-489A-A650-3D6F7D5C7C38}" type="datetime1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84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7E150C1-1D78-4D80-810D-E9E86F6E88AB}" type="datetime1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012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CBD8-1588-4B6B-B74D-87480DDE94C0}" type="datetime1">
              <a:rPr lang="en-US" smtClean="0"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08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4440-721C-4D75-BD4F-4CFB3D51CDCA}" type="datetime1">
              <a:rPr lang="en-US" smtClean="0"/>
              <a:t>10/18/2021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512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1A64-483B-4532-94FB-D8F90CB6DEE0}" type="datetime1">
              <a:rPr lang="en-US" smtClean="0"/>
              <a:t>10/18/2021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92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FB39-20FB-4E2E-B861-45B709B9C3C5}" type="datetime1">
              <a:rPr lang="en-US" smtClean="0"/>
              <a:t>10/18/2021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191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C48AC19-8BD6-476C-9770-8884373BCF00}" type="datetime1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50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8C53-8AD1-4F09-9486-FB3406B99CFA}" type="datetime1">
              <a:rPr lang="en-US" smtClean="0"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67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A543EDD-D0D2-447F-B24F-3717AF4B109D}" type="datetime1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447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altonlab.uark.ed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0AD4D7-FCE9-4140-A955-CD845F77E6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930" b="3565"/>
          <a:stretch/>
        </p:blipFill>
        <p:spPr>
          <a:xfrm>
            <a:off x="-1" y="10"/>
            <a:ext cx="1219199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BE83EF-BDE3-4EB4-BE4D-AAEE3DFB7B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0988" y="1260909"/>
            <a:ext cx="6695870" cy="2822713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Getting to Be EPIC</a:t>
            </a:r>
            <a:r>
              <a:rPr lang="en-US" sz="4800" dirty="0"/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B1726-7855-4EEE-9048-20999E4C3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2032" y="4175698"/>
            <a:ext cx="3330341" cy="92078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Going to SQL</a:t>
            </a:r>
          </a:p>
        </p:txBody>
      </p:sp>
    </p:spTree>
    <p:extLst>
      <p:ext uri="{BB962C8B-B14F-4D97-AF65-F5344CB8AC3E}">
        <p14:creationId xmlns:p14="http://schemas.microsoft.com/office/powerpoint/2010/main" val="2442122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EXPLORER Context menu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47800"/>
            <a:ext cx="8153400" cy="3124200"/>
          </a:xfrm>
        </p:spPr>
        <p:txBody>
          <a:bodyPr>
            <a:normAutofit/>
          </a:bodyPr>
          <a:lstStyle/>
          <a:p>
            <a:r>
              <a:rPr lang="en-US"/>
              <a:t>The context-sensitive menu (right-click) gives you several options when working with objects such as tables.  </a:t>
            </a:r>
          </a:p>
          <a:p>
            <a:r>
              <a:rPr lang="en-US"/>
              <a:t>Top 1000</a:t>
            </a:r>
          </a:p>
          <a:p>
            <a:r>
              <a:rPr lang="en-US"/>
              <a:t>Top 200</a:t>
            </a:r>
          </a:p>
          <a:p>
            <a:r>
              <a:rPr lang="en-US"/>
              <a:t>and more …</a:t>
            </a:r>
          </a:p>
          <a:p>
            <a:pPr>
              <a:buNone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10</a:t>
            </a:fld>
            <a:endParaRPr kumimoji="0"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286000"/>
            <a:ext cx="27432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2423" y="1715956"/>
            <a:ext cx="8153400" cy="4876800"/>
          </a:xfrm>
        </p:spPr>
        <p:txBody>
          <a:bodyPr>
            <a:normAutofit/>
          </a:bodyPr>
          <a:lstStyle/>
          <a:p>
            <a:r>
              <a:rPr lang="en-US" dirty="0"/>
              <a:t>An easy way to see how a list of tables comprise a database is to create a diagram.  </a:t>
            </a:r>
          </a:p>
          <a:p>
            <a:r>
              <a:rPr lang="en-US" dirty="0"/>
              <a:t>This diagram shows the relationships between table.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a database with a lot of table, such as AdventureWorks2008, you can select a subset of tables for a diagram.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11</a:t>
            </a:fld>
            <a:endParaRPr kumimoji="0"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599" y="2729756"/>
            <a:ext cx="4159048" cy="203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Editor Window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47800"/>
            <a:ext cx="8153400" cy="3124200"/>
          </a:xfrm>
        </p:spPr>
        <p:txBody>
          <a:bodyPr>
            <a:normAutofit/>
          </a:bodyPr>
          <a:lstStyle/>
          <a:p>
            <a:r>
              <a:rPr lang="en-US"/>
              <a:t>IntelliSense features helps you enter SQL code.</a:t>
            </a:r>
          </a:p>
          <a:p>
            <a:r>
              <a:rPr lang="en-US"/>
              <a:t>Suggestion:  When writing SQL commands, enter the table(s) first to help IntelliSense feature help you.</a:t>
            </a:r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12</a:t>
            </a:fld>
            <a:endParaRPr kumimoji="0"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6256" y="3517419"/>
            <a:ext cx="44100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 Explorer in MSSMS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776" y="1812444"/>
            <a:ext cx="5715000" cy="4343400"/>
          </a:xfrm>
        </p:spPr>
        <p:txBody>
          <a:bodyPr>
            <a:normAutofit/>
          </a:bodyPr>
          <a:lstStyle/>
          <a:p>
            <a:r>
              <a:rPr lang="en-US" dirty="0"/>
              <a:t>In the Object Explorer select and expand the Database section.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Locate your account ID  in the list NOT the account shown here.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13</a:t>
            </a:fld>
            <a:endParaRPr kumimoji="0"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5D713E-CD10-434D-BB0D-A565AA8BCE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3339" y="1811043"/>
            <a:ext cx="3114921" cy="5135733"/>
          </a:xfrm>
          <a:prstGeom prst="rect">
            <a:avLst/>
          </a:prstGeom>
        </p:spPr>
      </p:pic>
      <p:pic>
        <p:nvPicPr>
          <p:cNvPr id="9" name="Picture 3">
            <a:extLst>
              <a:ext uri="{FF2B5EF4-FFF2-40B4-BE49-F238E27FC236}">
                <a16:creationId xmlns:a16="http://schemas.microsoft.com/office/drawing/2014/main" id="{2E2627FD-6F6B-48F4-8842-599E1D18D8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8044" y="1982681"/>
            <a:ext cx="1687484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66D656F-11C5-481D-B891-D46AAD5474F6}"/>
              </a:ext>
            </a:extLst>
          </p:cNvPr>
          <p:cNvCxnSpPr/>
          <p:nvPr/>
        </p:nvCxnSpPr>
        <p:spPr>
          <a:xfrm flipV="1">
            <a:off x="3000652" y="2965142"/>
            <a:ext cx="3906175" cy="319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D04D496-1888-49A0-8AE5-7AA37826C030}"/>
              </a:ext>
            </a:extLst>
          </p:cNvPr>
          <p:cNvCxnSpPr>
            <a:cxnSpLocks/>
          </p:cNvCxnSpPr>
          <p:nvPr/>
        </p:nvCxnSpPr>
        <p:spPr>
          <a:xfrm flipV="1">
            <a:off x="2319854" y="3984144"/>
            <a:ext cx="6522305" cy="751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 pane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1099" y="2104747"/>
            <a:ext cx="4267200" cy="3733800"/>
          </a:xfrm>
        </p:spPr>
        <p:txBody>
          <a:bodyPr>
            <a:normAutofit/>
          </a:bodyPr>
          <a:lstStyle/>
          <a:p>
            <a:r>
              <a:rPr lang="en-US" dirty="0"/>
              <a:t>First make certain you download the 3 SQL Scripts from the course website (while in the EPIC remote access)</a:t>
            </a:r>
          </a:p>
          <a:p>
            <a:r>
              <a:rPr lang="en-US" dirty="0"/>
              <a:t>Either click New Query to open an SQL pane and paste in the contents of the “create” script OR … </a:t>
            </a:r>
          </a:p>
          <a:p>
            <a:endParaRPr lang="en-US" dirty="0"/>
          </a:p>
          <a:p>
            <a:r>
              <a:rPr lang="en-US" dirty="0"/>
              <a:t>Open the CREATE script file, which opens the SQL pane with the file contents.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14</a:t>
            </a:fld>
            <a:endParaRPr kumimoji="0"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3700" y="2269932"/>
            <a:ext cx="3048000" cy="147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4064176"/>
            <a:ext cx="30861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FD8AE-C370-4170-BF1E-1D16B8570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41B63-D6DD-4805-8520-8D623ADA2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Examine Structured Query Language (SQL)</a:t>
            </a:r>
          </a:p>
          <a:p>
            <a:r>
              <a:rPr lang="en-US" sz="2000" dirty="0"/>
              <a:t>Select data using criteria in SQL</a:t>
            </a:r>
          </a:p>
        </p:txBody>
      </p:sp>
    </p:spTree>
    <p:extLst>
      <p:ext uri="{BB962C8B-B14F-4D97-AF65-F5344CB8AC3E}">
        <p14:creationId xmlns:p14="http://schemas.microsoft.com/office/powerpoint/2010/main" val="29825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02D0-5F94-4A3C-9B98-7F827555A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 class Practice</a:t>
            </a:r>
            <a:br>
              <a:rPr lang="en-US" dirty="0"/>
            </a:b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453FF-16A4-4FF7-8ED1-BD843487B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SMSS OVERIEW</a:t>
            </a:r>
          </a:p>
          <a:p>
            <a:r>
              <a:rPr lang="en-US" dirty="0"/>
              <a:t>SELECT FROM</a:t>
            </a:r>
          </a:p>
          <a:p>
            <a:r>
              <a:rPr lang="en-US" dirty="0"/>
              <a:t>SELECT FROM WHERE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130E38-C7E2-4F1B-B8D9-66736E2EBAD9}"/>
              </a:ext>
            </a:extLst>
          </p:cNvPr>
          <p:cNvSpPr txBox="1"/>
          <p:nvPr/>
        </p:nvSpPr>
        <p:spPr>
          <a:xfrm>
            <a:off x="1198485" y="5954007"/>
            <a:ext cx="10662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/>
              <a:t>material revised from University of Arkansas/Microsoft Enterprise Consortium, originally prepared by Jennifer </a:t>
            </a:r>
            <a:r>
              <a:rPr lang="en-US" sz="1800" i="1" dirty="0" err="1"/>
              <a:t>Kreie</a:t>
            </a:r>
            <a:r>
              <a:rPr lang="en-US" sz="1800" i="1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77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A10B2-E6C9-42CF-9FEB-F07233E44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will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C02B8-59FC-427C-99A0-C53339F02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these SQL lessons, you need your  </a:t>
            </a:r>
            <a:r>
              <a:rPr lang="en-US" b="1" dirty="0"/>
              <a:t>EPIC</a:t>
            </a:r>
            <a:r>
              <a:rPr lang="en-US" dirty="0"/>
              <a:t> </a:t>
            </a:r>
            <a:r>
              <a:rPr lang="en-US" b="1" dirty="0"/>
              <a:t>user account </a:t>
            </a:r>
            <a:r>
              <a:rPr lang="en-US" dirty="0"/>
              <a:t>and password. You can log in remote at </a:t>
            </a:r>
            <a:r>
              <a:rPr lang="en-US" dirty="0">
                <a:hlinkClick r:id="rId2"/>
              </a:rPr>
              <a:t>https://waltonlab.uark.edu/</a:t>
            </a:r>
            <a:r>
              <a:rPr lang="en-US" dirty="0"/>
              <a:t> and work through the browser or there is an option to download the Horizon Client and run a direct application.</a:t>
            </a:r>
          </a:p>
          <a:p>
            <a:r>
              <a:rPr lang="en-US" dirty="0"/>
              <a:t>Remember BE EPIC when using EPIC</a:t>
            </a:r>
          </a:p>
          <a:p>
            <a:pPr lvl="1"/>
            <a:r>
              <a:rPr lang="en-US" dirty="0"/>
              <a:t>Excellence</a:t>
            </a:r>
          </a:p>
          <a:p>
            <a:pPr lvl="1"/>
            <a:r>
              <a:rPr lang="en-US" dirty="0"/>
              <a:t>Professional</a:t>
            </a:r>
          </a:p>
          <a:p>
            <a:pPr lvl="1"/>
            <a:r>
              <a:rPr lang="en-US" dirty="0"/>
              <a:t>Innovative</a:t>
            </a:r>
          </a:p>
          <a:p>
            <a:pPr lvl="1"/>
            <a:r>
              <a:rPr lang="en-US" dirty="0"/>
              <a:t>Collegial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42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EF4CC-F0D1-413F-887B-63C845282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selecting remote Client – CLICK on Enterprise sys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5D257E-3BF9-4CB0-A97E-5718EC6C9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525" y="2439700"/>
            <a:ext cx="9582150" cy="3399921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66C636E-B85D-4F15-BD04-0CABF3238CBC}"/>
              </a:ext>
            </a:extLst>
          </p:cNvPr>
          <p:cNvCxnSpPr/>
          <p:nvPr/>
        </p:nvCxnSpPr>
        <p:spPr>
          <a:xfrm flipH="1">
            <a:off x="2533650" y="1581150"/>
            <a:ext cx="8201025" cy="25585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416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A9A75-79CF-495C-8A4F-50BA0029A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Screen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4DB9600-E40E-42E0-B970-4DD51A6324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64131" y="1941927"/>
            <a:ext cx="7315200" cy="445394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F31B1DD-755E-4DD2-9E5B-1019A978F674}"/>
              </a:ext>
            </a:extLst>
          </p:cNvPr>
          <p:cNvSpPr txBox="1"/>
          <p:nvPr/>
        </p:nvSpPr>
        <p:spPr>
          <a:xfrm>
            <a:off x="3764131" y="662172"/>
            <a:ext cx="78068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There are three ways to access SMSS (MS SQL Management Server Studio</a:t>
            </a:r>
          </a:p>
          <a:p>
            <a:r>
              <a:rPr lang="en-US" dirty="0">
                <a:solidFill>
                  <a:schemeClr val="bg2"/>
                </a:solidFill>
              </a:rPr>
              <a:t>Through icon on the task bar, through icon on startup, and through the listing of </a:t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>
                <a:solidFill>
                  <a:schemeClr val="bg2"/>
                </a:solidFill>
              </a:rPr>
              <a:t>installed applications.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90DEFA9-2C09-4349-8D7F-422DB3ABB746}"/>
              </a:ext>
            </a:extLst>
          </p:cNvPr>
          <p:cNvCxnSpPr>
            <a:cxnSpLocks/>
          </p:cNvCxnSpPr>
          <p:nvPr/>
        </p:nvCxnSpPr>
        <p:spPr>
          <a:xfrm flipH="1">
            <a:off x="5313439" y="1113121"/>
            <a:ext cx="425589" cy="5163392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A0FF2BA-738E-4FFB-9EC3-6864384C0DCF}"/>
              </a:ext>
            </a:extLst>
          </p:cNvPr>
          <p:cNvCxnSpPr>
            <a:cxnSpLocks/>
          </p:cNvCxnSpPr>
          <p:nvPr/>
        </p:nvCxnSpPr>
        <p:spPr>
          <a:xfrm flipH="1">
            <a:off x="5273643" y="1209056"/>
            <a:ext cx="4365546" cy="322977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7BC6BDA-71C0-4B8C-AD5A-4AAC6C07E975}"/>
              </a:ext>
            </a:extLst>
          </p:cNvPr>
          <p:cNvCxnSpPr/>
          <p:nvPr/>
        </p:nvCxnSpPr>
        <p:spPr>
          <a:xfrm flipH="1">
            <a:off x="7241443" y="1123837"/>
            <a:ext cx="461639" cy="268468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2839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B41EEC0-1F5C-4FBF-B1BF-759EC632F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splash screen comes up,  you will also be required to login into the SQL Server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AA665AD-A0B6-48ED-89A0-BC53B7FB0F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1678" y="2299316"/>
            <a:ext cx="7625817" cy="339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22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E3C52-CCFA-4EA2-B4D7-4524FC9FD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SMSS LOGIN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6FB5E-F6D8-4BCB-A7B3-4052A3551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5029495" cy="367830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You will need the exact name of the server.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essql1.walton.uark.edu</a:t>
            </a:r>
          </a:p>
          <a:p>
            <a:pPr lvl="1"/>
            <a:r>
              <a:rPr lang="en-US" dirty="0"/>
              <a:t>There are several types of authentication, and you only need to be concerned with 2 of them.</a:t>
            </a:r>
          </a:p>
          <a:p>
            <a:pPr lvl="2"/>
            <a:r>
              <a:rPr lang="en-US" dirty="0"/>
              <a:t>WINDOWS Authentication will allow you to run queries and does not give you any access to your own </a:t>
            </a:r>
            <a:r>
              <a:rPr lang="en-US" dirty="0" err="1"/>
              <a:t>db</a:t>
            </a:r>
            <a:r>
              <a:rPr lang="en-US" dirty="0"/>
              <a:t>, or creating tables, etc. You also do not need to supply anymore credentials since you have validated yourself in the earlier remote access step</a:t>
            </a:r>
          </a:p>
          <a:p>
            <a:pPr lvl="2"/>
            <a:r>
              <a:rPr lang="en-US" dirty="0"/>
              <a:t>SQL Server Authentication – this will be necessary if you want to use your own </a:t>
            </a:r>
            <a:r>
              <a:rPr lang="en-US" dirty="0" err="1"/>
              <a:t>db</a:t>
            </a:r>
            <a:r>
              <a:rPr lang="en-US" dirty="0"/>
              <a:t>, create tables, import, </a:t>
            </a:r>
            <a:r>
              <a:rPr lang="en-US" dirty="0" err="1"/>
              <a:t>etc</a:t>
            </a:r>
            <a:r>
              <a:rPr lang="en-US" dirty="0"/>
              <a:t>, and YOU WILL need to authenticate yourself again.	</a:t>
            </a:r>
          </a:p>
          <a:p>
            <a:pPr lvl="3"/>
            <a:r>
              <a:rPr lang="en-US" dirty="0"/>
              <a:t>You should be able use your same UARK login</a:t>
            </a:r>
          </a:p>
          <a:p>
            <a:pPr marL="324000" lvl="1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B9FC62-C0A7-458F-86E1-29C1EFA9ED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107522"/>
            <a:ext cx="5962650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21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2C5C2-D917-42D0-85A6-9323ABBA6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EXPLORER pane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70BB0-69A0-4D10-868A-A590EE01C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047332"/>
            <a:ext cx="5088088" cy="2382626"/>
          </a:xfrm>
        </p:spPr>
        <p:txBody>
          <a:bodyPr/>
          <a:lstStyle/>
          <a:p>
            <a:r>
              <a:rPr lang="en-US" dirty="0"/>
              <a:t>The Object  EXPLORER provides a hierarchical view of databases maintained by a SQL Server installation.</a:t>
            </a:r>
          </a:p>
          <a:p>
            <a:r>
              <a:rPr lang="en-US" dirty="0"/>
              <a:t>Username (database name)</a:t>
            </a:r>
          </a:p>
          <a:p>
            <a:pPr lvl="1"/>
            <a:r>
              <a:rPr lang="en-US" dirty="0"/>
              <a:t>Schema name</a:t>
            </a:r>
          </a:p>
          <a:p>
            <a:pPr lvl="2"/>
            <a:r>
              <a:rPr lang="en-US" dirty="0"/>
              <a:t>Object name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88104E-C63C-441D-8EDD-EB8A01B5AC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2721" y="1882067"/>
            <a:ext cx="2496992" cy="411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2084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1846</TotalTime>
  <Words>594</Words>
  <Application>Microsoft Office PowerPoint</Application>
  <PresentationFormat>Widescreen</PresentationFormat>
  <Paragraphs>82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</vt:lpstr>
      <vt:lpstr>Calibri</vt:lpstr>
      <vt:lpstr>Gill Sans MT</vt:lpstr>
      <vt:lpstr>Helvetica</vt:lpstr>
      <vt:lpstr>Wingdings 2</vt:lpstr>
      <vt:lpstr>Dividend</vt:lpstr>
      <vt:lpstr>Getting to Be EPIC </vt:lpstr>
      <vt:lpstr>Learning Objectives</vt:lpstr>
      <vt:lpstr>In class Practice </vt:lpstr>
      <vt:lpstr>What you will need</vt:lpstr>
      <vt:lpstr>After selecting remote Client – CLICK on Enterprise sys</vt:lpstr>
      <vt:lpstr>Starting Screen</vt:lpstr>
      <vt:lpstr>After splash screen comes up,  you will also be required to login into the SQL Server</vt:lpstr>
      <vt:lpstr>SMSS LOGIN</vt:lpstr>
      <vt:lpstr>Object EXPLORER pane</vt:lpstr>
      <vt:lpstr>Object EXPLORER Context menu</vt:lpstr>
      <vt:lpstr>Database Diagram</vt:lpstr>
      <vt:lpstr>Query Editor Window</vt:lpstr>
      <vt:lpstr>Object Explorer in MSSMS</vt:lpstr>
      <vt:lpstr>SQL pane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Carl M. Rebman Jr.</dc:creator>
  <cp:lastModifiedBy>Carl Rebman</cp:lastModifiedBy>
  <cp:revision>32</cp:revision>
  <dcterms:created xsi:type="dcterms:W3CDTF">2020-09-07T23:19:34Z</dcterms:created>
  <dcterms:modified xsi:type="dcterms:W3CDTF">2021-10-18T18:12:05Z</dcterms:modified>
</cp:coreProperties>
</file>