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Montserrat"/>
      <p:regular r:id="rId28"/>
      <p:bold r:id="rId29"/>
      <p:italic r:id="rId30"/>
      <p:boldItalic r:id="rId31"/>
    </p:embeddedFont>
    <p:embeddedFont>
      <p:font typeface="La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6.xml"/><Relationship Id="rId33" Type="http://schemas.openxmlformats.org/officeDocument/2006/relationships/font" Target="fonts/Lato-bold.fntdata"/><Relationship Id="rId10" Type="http://schemas.openxmlformats.org/officeDocument/2006/relationships/slide" Target="slides/slide5.xml"/><Relationship Id="rId32" Type="http://schemas.openxmlformats.org/officeDocument/2006/relationships/font" Target="fonts/Lato-regular.fntdata"/><Relationship Id="rId13" Type="http://schemas.openxmlformats.org/officeDocument/2006/relationships/slide" Target="slides/slide8.xml"/><Relationship Id="rId35" Type="http://schemas.openxmlformats.org/officeDocument/2006/relationships/font" Target="fonts/Lato-boldItalic.fntdata"/><Relationship Id="rId12" Type="http://schemas.openxmlformats.org/officeDocument/2006/relationships/slide" Target="slides/slide7.xml"/><Relationship Id="rId34" Type="http://schemas.openxmlformats.org/officeDocument/2006/relationships/font" Target="fonts/Lato-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f87997393_0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f87997393_0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581105c07a7f8ed5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581105c07a7f8ed5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Sebastain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581105c07a7f8ed5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581105c07a7f8ed5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Sebastian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581105c07a7f8ed5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581105c07a7f8ed5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Sebastian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581105c07a7f8ed5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581105c07a7f8ed5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Michael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581105c07a7f8ed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581105c07a7f8ed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Michael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581105c07a7f8ed5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581105c07a7f8ed5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Michael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581105c07a7f8ed5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581105c07a7f8ed5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Michael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581105c07a7f8ed5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581105c07a7f8ed5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Sebastian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c4b0f6962e333d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c4b0f6962e333d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Sebastian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c4b0f6962e333d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c4b0f6962e333d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Sebastian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f87997393_0_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f87997393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Michael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c4b0f6962e333d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c4b0f6962e333d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Sebastian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c4b0f6962e333d4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c4b0f6962e333d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c4b0f6962e333d4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c4b0f6962e333d4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f87997393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f87997393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Michael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581105c07a7f8ed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581105c07a7f8ed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Sebastian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581105c07a7f8ed5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581105c07a7f8ed5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Sebastian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581105c07a7f8ed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581105c07a7f8ed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Sebastian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581105c07a7f8ed5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81105c07a7f8ed5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Michael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581105c07a7f8ed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581105c07a7f8ed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Michael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581105c07a7f8ed5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81105c07a7f8ed5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Michael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 Id="rId6" Type="http://schemas.openxmlformats.org/officeDocument/2006/relationships/slide" Target="/ppt/slides/sl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2.xml"/><Relationship Id="rId3" Type="http://schemas.openxmlformats.org/officeDocument/2006/relationships/slide" Target="/ppt/slides/slide2.xml"/><Relationship Id="rId4" Type="http://schemas.openxmlformats.org/officeDocument/2006/relationships/slide" Target="/ppt/slides/slide2.xml"/><Relationship Id="rId5" Type="http://schemas.openxmlformats.org/officeDocument/2006/relationships/slide" Target="/ppt/slides/slide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descr="offset_comp_406605.jpg" id="10" name="Google Shape;10;p2"/>
          <p:cNvPicPr preferRelativeResize="0"/>
          <p:nvPr/>
        </p:nvPicPr>
        <p:blipFill rotWithShape="1">
          <a:blip r:embed="rId2">
            <a:alphaModFix amt="66000"/>
          </a:blip>
          <a:srcRect b="39565" l="20991" r="40112" t="2690"/>
          <a:stretch/>
        </p:blipFill>
        <p:spPr>
          <a:xfrm>
            <a:off x="0" y="0"/>
            <a:ext cx="5157900" cy="5143500"/>
          </a:xfrm>
          <a:prstGeom prst="rtTriangle">
            <a:avLst/>
          </a:prstGeom>
          <a:noFill/>
          <a:ln>
            <a:noFill/>
          </a:ln>
        </p:spPr>
      </p:pic>
      <p:pic>
        <p:nvPicPr>
          <p:cNvPr descr="offset_comp_342327_edtied.jpg" id="11" name="Google Shape;11;p2"/>
          <p:cNvPicPr preferRelativeResize="0"/>
          <p:nvPr/>
        </p:nvPicPr>
        <p:blipFill rotWithShape="1">
          <a:blip r:embed="rId3">
            <a:alphaModFix amt="31000"/>
          </a:blip>
          <a:srcRect b="11297" l="14009" r="43289" t="35833"/>
          <a:stretch/>
        </p:blipFill>
        <p:spPr>
          <a:xfrm rot="10800000">
            <a:off x="6976800" y="-25"/>
            <a:ext cx="2167200" cy="2012700"/>
          </a:xfrm>
          <a:prstGeom prst="rtTriangle">
            <a:avLst/>
          </a:prstGeom>
          <a:noFill/>
          <a:ln>
            <a:noFill/>
          </a:ln>
        </p:spPr>
      </p:pic>
      <p:sp>
        <p:nvSpPr>
          <p:cNvPr id="12" name="Google Shape;12;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3" name="Google Shape;13;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p:nvPr/>
        </p:nvSpPr>
        <p:spPr>
          <a:xfrm rot="-5400000">
            <a:off x="5846" y="-4836"/>
            <a:ext cx="22914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flipH="1">
            <a:off x="652821" y="576768"/>
            <a:ext cx="2300100" cy="22914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5" name="Shape 135"/>
        <p:cNvGrpSpPr/>
        <p:nvPr/>
      </p:nvGrpSpPr>
      <p:grpSpPr>
        <a:xfrm>
          <a:off x="0" y="0"/>
          <a:ext cx="0" cy="0"/>
          <a:chOff x="0" y="0"/>
          <a:chExt cx="0" cy="0"/>
        </a:xfrm>
      </p:grpSpPr>
      <p:sp>
        <p:nvSpPr>
          <p:cNvPr id="136" name="Google Shape;136;p11">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1">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11"/>
          <p:cNvGrpSpPr/>
          <p:nvPr/>
        </p:nvGrpSpPr>
        <p:grpSpPr>
          <a:xfrm>
            <a:off x="4406400" y="0"/>
            <a:ext cx="4737600" cy="5143500"/>
            <a:chOff x="4406400" y="0"/>
            <a:chExt cx="4737600" cy="5143500"/>
          </a:xfrm>
        </p:grpSpPr>
        <p:sp>
          <p:nvSpPr>
            <p:cNvPr id="141" name="Google Shape;141;p11"/>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1"/>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0" name="Google Shape;160;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1" name="Shape 161"/>
        <p:cNvGrpSpPr/>
        <p:nvPr/>
      </p:nvGrpSpPr>
      <p:grpSpPr>
        <a:xfrm>
          <a:off x="0" y="0"/>
          <a:ext cx="0" cy="0"/>
          <a:chOff x="0" y="0"/>
          <a:chExt cx="0" cy="0"/>
        </a:xfrm>
      </p:grpSpPr>
      <p:sp>
        <p:nvSpPr>
          <p:cNvPr id="162" name="Google Shape;162;p12">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2">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12"/>
          <p:cNvGrpSpPr/>
          <p:nvPr/>
        </p:nvGrpSpPr>
        <p:grpSpPr>
          <a:xfrm>
            <a:off x="0" y="381001"/>
            <a:ext cx="1037850" cy="1016287"/>
            <a:chOff x="0" y="381001"/>
            <a:chExt cx="1037850" cy="1016287"/>
          </a:xfrm>
        </p:grpSpPr>
        <p:sp>
          <p:nvSpPr>
            <p:cNvPr id="167" name="Google Shape;167;p12"/>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2"/>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70" name="Google Shape;170;p12"/>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71" name="Google Shape;171;p12"/>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72" name="Google Shape;172;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3" name="Shape 173"/>
        <p:cNvGrpSpPr/>
        <p:nvPr/>
      </p:nvGrpSpPr>
      <p:grpSpPr>
        <a:xfrm>
          <a:off x="0" y="0"/>
          <a:ext cx="0" cy="0"/>
          <a:chOff x="0" y="0"/>
          <a:chExt cx="0" cy="0"/>
        </a:xfrm>
      </p:grpSpPr>
      <p:grpSp>
        <p:nvGrpSpPr>
          <p:cNvPr id="174" name="Google Shape;174;p13"/>
          <p:cNvGrpSpPr/>
          <p:nvPr/>
        </p:nvGrpSpPr>
        <p:grpSpPr>
          <a:xfrm>
            <a:off x="0" y="4128572"/>
            <a:ext cx="698925" cy="684657"/>
            <a:chOff x="0" y="3785672"/>
            <a:chExt cx="698925" cy="684657"/>
          </a:xfrm>
        </p:grpSpPr>
        <p:sp>
          <p:nvSpPr>
            <p:cNvPr id="175" name="Google Shape;175;p13"/>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 name="Google Shape;177;p13"/>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78" name="Google Shape;178;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79" name="Google Shape;179;p13">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3">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3" name="Shape 183"/>
        <p:cNvGrpSpPr/>
        <p:nvPr/>
      </p:nvGrpSpPr>
      <p:grpSpPr>
        <a:xfrm>
          <a:off x="0" y="0"/>
          <a:ext cx="0" cy="0"/>
          <a:chOff x="0" y="0"/>
          <a:chExt cx="0" cy="0"/>
        </a:xfrm>
      </p:grpSpPr>
      <p:grpSp>
        <p:nvGrpSpPr>
          <p:cNvPr id="184" name="Google Shape;184;p14"/>
          <p:cNvGrpSpPr/>
          <p:nvPr/>
        </p:nvGrpSpPr>
        <p:grpSpPr>
          <a:xfrm>
            <a:off x="4406400" y="0"/>
            <a:ext cx="4737600" cy="5143065"/>
            <a:chOff x="4406400" y="0"/>
            <a:chExt cx="4737600" cy="5143065"/>
          </a:xfrm>
        </p:grpSpPr>
        <p:sp>
          <p:nvSpPr>
            <p:cNvPr id="185" name="Google Shape;185;p1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14"/>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204" name="Google Shape;204;p14"/>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05" name="Google Shape;20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06" name="Google Shape;206;p14">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0" name="Shape 210"/>
        <p:cNvGrpSpPr/>
        <p:nvPr/>
      </p:nvGrpSpPr>
      <p:grpSpPr>
        <a:xfrm>
          <a:off x="0" y="0"/>
          <a:ext cx="0" cy="0"/>
          <a:chOff x="0" y="0"/>
          <a:chExt cx="0" cy="0"/>
        </a:xfrm>
      </p:grpSpPr>
      <p:sp>
        <p:nvSpPr>
          <p:cNvPr id="211" name="Google Shape;21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3">
  <p:cSld name="TITLE_AND_BODY_1">
    <p:spTree>
      <p:nvGrpSpPr>
        <p:cNvPr id="212" name="Shape 212"/>
        <p:cNvGrpSpPr/>
        <p:nvPr/>
      </p:nvGrpSpPr>
      <p:grpSpPr>
        <a:xfrm>
          <a:off x="0" y="0"/>
          <a:ext cx="0" cy="0"/>
          <a:chOff x="0" y="0"/>
          <a:chExt cx="0" cy="0"/>
        </a:xfrm>
      </p:grpSpPr>
      <p:pic>
        <p:nvPicPr>
          <p:cNvPr descr="offset_comp_343059.jpg" id="213" name="Google Shape;213;p16"/>
          <p:cNvPicPr preferRelativeResize="0"/>
          <p:nvPr/>
        </p:nvPicPr>
        <p:blipFill rotWithShape="1">
          <a:blip r:embed="rId2">
            <a:alphaModFix amt="80000"/>
          </a:blip>
          <a:srcRect b="25870" l="30474" r="30474" t="11955"/>
          <a:stretch/>
        </p:blipFill>
        <p:spPr>
          <a:xfrm rot="-5400000">
            <a:off x="113630" y="-105700"/>
            <a:ext cx="5142300" cy="5364300"/>
          </a:xfrm>
          <a:prstGeom prst="diagStripe">
            <a:avLst>
              <a:gd fmla="val 50343" name="adj"/>
            </a:avLst>
          </a:prstGeom>
          <a:noFill/>
          <a:ln>
            <a:noFill/>
          </a:ln>
        </p:spPr>
      </p:pic>
      <p:sp>
        <p:nvSpPr>
          <p:cNvPr id="214" name="Google Shape;214;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5" name="Google Shape;215;p16"/>
          <p:cNvSpPr txBox="1"/>
          <p:nvPr>
            <p:ph idx="1" type="body"/>
          </p:nvPr>
        </p:nvSpPr>
        <p:spPr>
          <a:xfrm>
            <a:off x="4018025" y="1567550"/>
            <a:ext cx="4318500" cy="17667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chemeClr val="dk2"/>
              </a:buClr>
              <a:buSzPts val="1300"/>
              <a:buChar char="●"/>
              <a:defRPr>
                <a:solidFill>
                  <a:schemeClr val="dk2"/>
                </a:solidFill>
              </a:defRPr>
            </a:lvl1pPr>
            <a:lvl2pPr indent="-298450" lvl="1" marL="914400" rtl="0">
              <a:spcBef>
                <a:spcPts val="1600"/>
              </a:spcBef>
              <a:spcAft>
                <a:spcPts val="0"/>
              </a:spcAft>
              <a:buClr>
                <a:schemeClr val="dk2"/>
              </a:buClr>
              <a:buSzPts val="1100"/>
              <a:buChar char="○"/>
              <a:defRPr>
                <a:solidFill>
                  <a:schemeClr val="dk2"/>
                </a:solidFill>
              </a:defRPr>
            </a:lvl2pPr>
            <a:lvl3pPr indent="-298450" lvl="2" marL="1371600" rtl="0">
              <a:spcBef>
                <a:spcPts val="1600"/>
              </a:spcBef>
              <a:spcAft>
                <a:spcPts val="0"/>
              </a:spcAft>
              <a:buClr>
                <a:schemeClr val="dk2"/>
              </a:buClr>
              <a:buSzPts val="1100"/>
              <a:buChar char="■"/>
              <a:defRPr>
                <a:solidFill>
                  <a:schemeClr val="dk2"/>
                </a:solidFill>
              </a:defRPr>
            </a:lvl3pPr>
            <a:lvl4pPr indent="-298450" lvl="3" marL="1828800" rtl="0">
              <a:spcBef>
                <a:spcPts val="1600"/>
              </a:spcBef>
              <a:spcAft>
                <a:spcPts val="0"/>
              </a:spcAft>
              <a:buClr>
                <a:schemeClr val="dk2"/>
              </a:buClr>
              <a:buSzPts val="1100"/>
              <a:buChar char="●"/>
              <a:defRPr>
                <a:solidFill>
                  <a:schemeClr val="dk2"/>
                </a:solidFill>
              </a:defRPr>
            </a:lvl4pPr>
            <a:lvl5pPr indent="-298450" lvl="4" marL="2286000" rtl="0">
              <a:spcBef>
                <a:spcPts val="1600"/>
              </a:spcBef>
              <a:spcAft>
                <a:spcPts val="0"/>
              </a:spcAft>
              <a:buClr>
                <a:schemeClr val="dk2"/>
              </a:buClr>
              <a:buSzPts val="1100"/>
              <a:buChar char="○"/>
              <a:defRPr>
                <a:solidFill>
                  <a:schemeClr val="dk2"/>
                </a:solidFill>
              </a:defRPr>
            </a:lvl5pPr>
            <a:lvl6pPr indent="-298450" lvl="5" marL="2743200" rtl="0">
              <a:spcBef>
                <a:spcPts val="1600"/>
              </a:spcBef>
              <a:spcAft>
                <a:spcPts val="0"/>
              </a:spcAft>
              <a:buClr>
                <a:schemeClr val="dk2"/>
              </a:buClr>
              <a:buSzPts val="1100"/>
              <a:buChar char="■"/>
              <a:defRPr>
                <a:solidFill>
                  <a:schemeClr val="dk2"/>
                </a:solidFill>
              </a:defRPr>
            </a:lvl6pPr>
            <a:lvl7pPr indent="-298450" lvl="6" marL="3200400" rtl="0">
              <a:spcBef>
                <a:spcPts val="1600"/>
              </a:spcBef>
              <a:spcAft>
                <a:spcPts val="0"/>
              </a:spcAft>
              <a:buClr>
                <a:schemeClr val="dk2"/>
              </a:buClr>
              <a:buSzPts val="1100"/>
              <a:buChar char="●"/>
              <a:defRPr>
                <a:solidFill>
                  <a:schemeClr val="dk2"/>
                </a:solidFill>
              </a:defRPr>
            </a:lvl7pPr>
            <a:lvl8pPr indent="-298450" lvl="7" marL="3657600" rtl="0">
              <a:spcBef>
                <a:spcPts val="1600"/>
              </a:spcBef>
              <a:spcAft>
                <a:spcPts val="0"/>
              </a:spcAft>
              <a:buClr>
                <a:schemeClr val="dk2"/>
              </a:buClr>
              <a:buSzPts val="1100"/>
              <a:buChar char="○"/>
              <a:defRPr>
                <a:solidFill>
                  <a:schemeClr val="dk2"/>
                </a:solidFill>
              </a:defRPr>
            </a:lvl8pPr>
            <a:lvl9pPr indent="-298450" lvl="8" marL="4114800" rtl="0">
              <a:spcBef>
                <a:spcPts val="1600"/>
              </a:spcBef>
              <a:spcAft>
                <a:spcPts val="1600"/>
              </a:spcAft>
              <a:buClr>
                <a:schemeClr val="dk2"/>
              </a:buClr>
              <a:buSzPts val="1100"/>
              <a:buChar char="■"/>
              <a:defRPr>
                <a:solidFill>
                  <a:schemeClr val="dk2"/>
                </a:solidFill>
              </a:defRPr>
            </a:lvl9pPr>
          </a:lstStyle>
          <a:p/>
        </p:txBody>
      </p:sp>
      <p:sp>
        <p:nvSpPr>
          <p:cNvPr id="216" name="Google Shape;2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7" name="Google Shape;217;p16">
            <a:hlinkClick action="ppaction://hlinksldjump" r:id="rId3"/>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a:hlinkClick action="ppaction://hlinksldjump" r:id="rId4"/>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a:hlinkClick action="ppaction://hlinksldjump" r:id="rId5"/>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a:hlinkClick action="ppaction://hlinksldjump" r:id="rId6"/>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 name="Google Shape;221;p16"/>
          <p:cNvGrpSpPr/>
          <p:nvPr/>
        </p:nvGrpSpPr>
        <p:grpSpPr>
          <a:xfrm>
            <a:off x="0" y="381001"/>
            <a:ext cx="1037850" cy="1016287"/>
            <a:chOff x="0" y="381001"/>
            <a:chExt cx="1037850" cy="1016287"/>
          </a:xfrm>
        </p:grpSpPr>
        <p:sp>
          <p:nvSpPr>
            <p:cNvPr id="222" name="Google Shape;222;p1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4406400" y="0"/>
            <a:ext cx="4737600" cy="5143065"/>
            <a:chOff x="4406400" y="0"/>
            <a:chExt cx="4737600" cy="5143065"/>
          </a:xfrm>
        </p:grpSpPr>
        <p:sp>
          <p:nvSpPr>
            <p:cNvPr id="19" name="Google Shape;19;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 name="Google Shape;37;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9" name="Google Shape;39;p3">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spTree>
      <p:nvGrpSpPr>
        <p:cNvPr id="43" name="Shape 43"/>
        <p:cNvGrpSpPr/>
        <p:nvPr/>
      </p:nvGrpSpPr>
      <p:grpSpPr>
        <a:xfrm>
          <a:off x="0" y="0"/>
          <a:ext cx="0" cy="0"/>
          <a:chOff x="0" y="0"/>
          <a:chExt cx="0" cy="0"/>
        </a:xfrm>
      </p:grpSpPr>
      <p:grpSp>
        <p:nvGrpSpPr>
          <p:cNvPr id="44" name="Google Shape;44;p4"/>
          <p:cNvGrpSpPr/>
          <p:nvPr/>
        </p:nvGrpSpPr>
        <p:grpSpPr>
          <a:xfrm>
            <a:off x="4406400" y="0"/>
            <a:ext cx="4737600" cy="5143065"/>
            <a:chOff x="4406400" y="0"/>
            <a:chExt cx="4737600" cy="5143065"/>
          </a:xfrm>
        </p:grpSpPr>
        <p:sp>
          <p:nvSpPr>
            <p:cNvPr id="45" name="Google Shape;45;p4"/>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4"/>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5">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5">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5"/>
          <p:cNvGrpSpPr/>
          <p:nvPr/>
        </p:nvGrpSpPr>
        <p:grpSpPr>
          <a:xfrm>
            <a:off x="0" y="381001"/>
            <a:ext cx="1037850" cy="1016287"/>
            <a:chOff x="0" y="381001"/>
            <a:chExt cx="1037850" cy="1016287"/>
          </a:xfrm>
        </p:grpSpPr>
        <p:sp>
          <p:nvSpPr>
            <p:cNvPr id="71" name="Google Shape;71;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4" name="Google Shape;74;p5"/>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5" name="Google Shape;7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1">
  <p:cSld name="TITLE_AND_BODY_2">
    <p:spTree>
      <p:nvGrpSpPr>
        <p:cNvPr id="76" name="Shape 76"/>
        <p:cNvGrpSpPr/>
        <p:nvPr/>
      </p:nvGrpSpPr>
      <p:grpSpPr>
        <a:xfrm>
          <a:off x="0" y="0"/>
          <a:ext cx="0" cy="0"/>
          <a:chOff x="0" y="0"/>
          <a:chExt cx="0" cy="0"/>
        </a:xfrm>
      </p:grpSpPr>
      <p:sp>
        <p:nvSpPr>
          <p:cNvPr id="77" name="Google Shape;77;p6"/>
          <p:cNvSpPr txBox="1"/>
          <p:nvPr>
            <p:ph type="title"/>
          </p:nvPr>
        </p:nvSpPr>
        <p:spPr>
          <a:xfrm>
            <a:off x="361071" y="1924852"/>
            <a:ext cx="2304900" cy="17973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8" name="Google Shape;78;p6"/>
          <p:cNvSpPr/>
          <p:nvPr/>
        </p:nvSpPr>
        <p:spPr>
          <a:xfrm>
            <a:off x="4564200" y="0"/>
            <a:ext cx="4579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txBox="1"/>
          <p:nvPr>
            <p:ph idx="1" type="body"/>
          </p:nvPr>
        </p:nvSpPr>
        <p:spPr>
          <a:xfrm>
            <a:off x="6451271" y="1924850"/>
            <a:ext cx="2304900" cy="1797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
        <p:nvSpPr>
          <p:cNvPr id="80" name="Google Shape;80;p6">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6">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6"/>
          <p:cNvGrpSpPr/>
          <p:nvPr/>
        </p:nvGrpSpPr>
        <p:grpSpPr>
          <a:xfrm>
            <a:off x="0" y="381001"/>
            <a:ext cx="1037850" cy="1016287"/>
            <a:chOff x="0" y="381001"/>
            <a:chExt cx="1037850" cy="1016287"/>
          </a:xfrm>
        </p:grpSpPr>
        <p:sp>
          <p:nvSpPr>
            <p:cNvPr id="85" name="Google Shape;85;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6"/>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88" name="Google Shape;8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_alt2">
  <p:cSld name="TITLE_AND_BODY_2_1">
    <p:spTree>
      <p:nvGrpSpPr>
        <p:cNvPr id="89" name="Shape 89"/>
        <p:cNvGrpSpPr/>
        <p:nvPr/>
      </p:nvGrpSpPr>
      <p:grpSpPr>
        <a:xfrm>
          <a:off x="0" y="0"/>
          <a:ext cx="0" cy="0"/>
          <a:chOff x="0" y="0"/>
          <a:chExt cx="0" cy="0"/>
        </a:xfrm>
      </p:grpSpPr>
      <p:sp>
        <p:nvSpPr>
          <p:cNvPr id="90" name="Google Shape;90;p7"/>
          <p:cNvSpPr txBox="1"/>
          <p:nvPr>
            <p:ph type="title"/>
          </p:nvPr>
        </p:nvSpPr>
        <p:spPr>
          <a:xfrm>
            <a:off x="702850" y="1708619"/>
            <a:ext cx="3333300" cy="1470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91" name="Google Shape;91;p7"/>
          <p:cNvSpPr/>
          <p:nvPr/>
        </p:nvSpPr>
        <p:spPr>
          <a:xfrm>
            <a:off x="0" y="3486600"/>
            <a:ext cx="9144000" cy="16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7">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7"/>
          <p:cNvGrpSpPr/>
          <p:nvPr/>
        </p:nvGrpSpPr>
        <p:grpSpPr>
          <a:xfrm>
            <a:off x="0" y="381001"/>
            <a:ext cx="1037850" cy="1016287"/>
            <a:chOff x="0" y="381001"/>
            <a:chExt cx="1037850" cy="1016287"/>
          </a:xfrm>
        </p:grpSpPr>
        <p:sp>
          <p:nvSpPr>
            <p:cNvPr id="97" name="Google Shape;97;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 name="Google Shape;99;p7"/>
          <p:cNvSpPr txBox="1"/>
          <p:nvPr>
            <p:ph idx="2" type="title"/>
          </p:nvPr>
        </p:nvSpPr>
        <p:spPr>
          <a:xfrm>
            <a:off x="1297500" y="459490"/>
            <a:ext cx="3005700" cy="510900"/>
          </a:xfrm>
          <a:prstGeom prst="rect">
            <a:avLst/>
          </a:prstGeom>
        </p:spPr>
        <p:txBody>
          <a:bodyPr anchorCtr="0" anchor="t" bIns="91425" lIns="91425" spcFirstLastPara="1" rIns="91425" wrap="square" tIns="91425">
            <a:noAutofit/>
          </a:bodyPr>
          <a:lstStyle>
            <a:lvl1pPr lvl="0" rtl="0">
              <a:spcBef>
                <a:spcPts val="0"/>
              </a:spcBef>
              <a:spcAft>
                <a:spcPts val="0"/>
              </a:spcAft>
              <a:buSzPts val="1000"/>
              <a:buNone/>
              <a:defRPr sz="1000"/>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p:txBody>
      </p:sp>
      <p:sp>
        <p:nvSpPr>
          <p:cNvPr id="100" name="Google Shape;10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p7"/>
          <p:cNvSpPr txBox="1"/>
          <p:nvPr>
            <p:ph idx="1" type="body"/>
          </p:nvPr>
        </p:nvSpPr>
        <p:spPr>
          <a:xfrm>
            <a:off x="702850" y="3625275"/>
            <a:ext cx="3333300" cy="7653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chemeClr val="dk1"/>
              </a:buClr>
              <a:buSzPts val="1100"/>
              <a:buChar char="●"/>
              <a:defRPr sz="1100">
                <a:solidFill>
                  <a:schemeClr val="dk1"/>
                </a:solidFill>
              </a:defRPr>
            </a:lvl1pPr>
            <a:lvl2pPr indent="-298450" lvl="1" marL="914400" rtl="0">
              <a:spcBef>
                <a:spcPts val="1600"/>
              </a:spcBef>
              <a:spcAft>
                <a:spcPts val="0"/>
              </a:spcAft>
              <a:buClr>
                <a:schemeClr val="dk1"/>
              </a:buClr>
              <a:buSzPts val="1100"/>
              <a:buChar char="○"/>
              <a:defRPr>
                <a:solidFill>
                  <a:schemeClr val="dk1"/>
                </a:solidFill>
              </a:defRPr>
            </a:lvl2pPr>
            <a:lvl3pPr indent="-298450" lvl="2" marL="1371600" rtl="0">
              <a:spcBef>
                <a:spcPts val="1600"/>
              </a:spcBef>
              <a:spcAft>
                <a:spcPts val="0"/>
              </a:spcAft>
              <a:buClr>
                <a:schemeClr val="dk1"/>
              </a:buClr>
              <a:buSzPts val="1100"/>
              <a:buChar char="■"/>
              <a:defRPr>
                <a:solidFill>
                  <a:schemeClr val="dk1"/>
                </a:solidFill>
              </a:defRPr>
            </a:lvl3pPr>
            <a:lvl4pPr indent="-298450" lvl="3" marL="1828800" rtl="0">
              <a:spcBef>
                <a:spcPts val="1600"/>
              </a:spcBef>
              <a:spcAft>
                <a:spcPts val="0"/>
              </a:spcAft>
              <a:buClr>
                <a:schemeClr val="dk1"/>
              </a:buClr>
              <a:buSzPts val="1100"/>
              <a:buChar char="●"/>
              <a:defRPr>
                <a:solidFill>
                  <a:schemeClr val="dk1"/>
                </a:solidFill>
              </a:defRPr>
            </a:lvl4pPr>
            <a:lvl5pPr indent="-298450" lvl="4" marL="2286000" rtl="0">
              <a:spcBef>
                <a:spcPts val="1600"/>
              </a:spcBef>
              <a:spcAft>
                <a:spcPts val="0"/>
              </a:spcAft>
              <a:buClr>
                <a:schemeClr val="dk1"/>
              </a:buClr>
              <a:buSzPts val="1100"/>
              <a:buChar char="○"/>
              <a:defRPr>
                <a:solidFill>
                  <a:schemeClr val="dk1"/>
                </a:solidFill>
              </a:defRPr>
            </a:lvl5pPr>
            <a:lvl6pPr indent="-298450" lvl="5" marL="2743200" rtl="0">
              <a:spcBef>
                <a:spcPts val="1600"/>
              </a:spcBef>
              <a:spcAft>
                <a:spcPts val="0"/>
              </a:spcAft>
              <a:buClr>
                <a:schemeClr val="dk1"/>
              </a:buClr>
              <a:buSzPts val="1100"/>
              <a:buChar char="■"/>
              <a:defRPr>
                <a:solidFill>
                  <a:schemeClr val="dk1"/>
                </a:solidFill>
              </a:defRPr>
            </a:lvl6pPr>
            <a:lvl7pPr indent="-298450" lvl="6" marL="3200400" rtl="0">
              <a:spcBef>
                <a:spcPts val="1600"/>
              </a:spcBef>
              <a:spcAft>
                <a:spcPts val="0"/>
              </a:spcAft>
              <a:buClr>
                <a:schemeClr val="dk1"/>
              </a:buClr>
              <a:buSzPts val="1100"/>
              <a:buChar char="●"/>
              <a:defRPr>
                <a:solidFill>
                  <a:schemeClr val="dk1"/>
                </a:solidFill>
              </a:defRPr>
            </a:lvl7pPr>
            <a:lvl8pPr indent="-298450" lvl="7" marL="3657600" rtl="0">
              <a:spcBef>
                <a:spcPts val="1600"/>
              </a:spcBef>
              <a:spcAft>
                <a:spcPts val="0"/>
              </a:spcAft>
              <a:buClr>
                <a:schemeClr val="dk1"/>
              </a:buClr>
              <a:buSzPts val="1100"/>
              <a:buChar char="○"/>
              <a:defRPr>
                <a:solidFill>
                  <a:schemeClr val="dk1"/>
                </a:solidFill>
              </a:defRPr>
            </a:lvl8pPr>
            <a:lvl9pPr indent="-298450" lvl="8" marL="4114800" rtl="0">
              <a:spcBef>
                <a:spcPts val="1600"/>
              </a:spcBef>
              <a:spcAft>
                <a:spcPts val="1600"/>
              </a:spcAft>
              <a:buClr>
                <a:schemeClr val="dk1"/>
              </a:buClr>
              <a:buSzPts val="1100"/>
              <a:buChar char="■"/>
              <a:defRPr>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8">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8"/>
          <p:cNvGrpSpPr/>
          <p:nvPr/>
        </p:nvGrpSpPr>
        <p:grpSpPr>
          <a:xfrm>
            <a:off x="0" y="381001"/>
            <a:ext cx="1037850" cy="1016287"/>
            <a:chOff x="0" y="381001"/>
            <a:chExt cx="1037850" cy="1016287"/>
          </a:xfrm>
        </p:grpSpPr>
        <p:sp>
          <p:nvSpPr>
            <p:cNvPr id="108" name="Google Shape;108;p8"/>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p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11" name="Google Shape;111;p8"/>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2" name="Google Shape;112;p8"/>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3" name="Google Shape;11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4" name="Shape 114"/>
        <p:cNvGrpSpPr/>
        <p:nvPr/>
      </p:nvGrpSpPr>
      <p:grpSpPr>
        <a:xfrm>
          <a:off x="0" y="0"/>
          <a:ext cx="0" cy="0"/>
          <a:chOff x="0" y="0"/>
          <a:chExt cx="0" cy="0"/>
        </a:xfrm>
      </p:grpSpPr>
      <p:sp>
        <p:nvSpPr>
          <p:cNvPr id="115" name="Google Shape;115;p9">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9">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9">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9">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9"/>
          <p:cNvGrpSpPr/>
          <p:nvPr/>
        </p:nvGrpSpPr>
        <p:grpSpPr>
          <a:xfrm>
            <a:off x="0" y="381001"/>
            <a:ext cx="1037850" cy="1016287"/>
            <a:chOff x="0" y="381001"/>
            <a:chExt cx="1037850" cy="1016287"/>
          </a:xfrm>
        </p:grpSpPr>
        <p:sp>
          <p:nvSpPr>
            <p:cNvPr id="120" name="Google Shape;120;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3" name="Google Shape;12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4" name="Shape 124"/>
        <p:cNvGrpSpPr/>
        <p:nvPr/>
      </p:nvGrpSpPr>
      <p:grpSpPr>
        <a:xfrm>
          <a:off x="0" y="0"/>
          <a:ext cx="0" cy="0"/>
          <a:chOff x="0" y="0"/>
          <a:chExt cx="0" cy="0"/>
        </a:xfrm>
      </p:grpSpPr>
      <p:sp>
        <p:nvSpPr>
          <p:cNvPr id="125" name="Google Shape;125;p10">
            <a:hlinkClick action="ppaction://hlinksldjump" r:id="rId2"/>
          </p:cNvPr>
          <p:cNvSpPr/>
          <p:nvPr/>
        </p:nvSpPr>
        <p:spPr>
          <a:xfrm>
            <a:off x="0" y="0"/>
            <a:ext cx="632700" cy="588600"/>
          </a:xfrm>
          <a:prstGeom prst="rect">
            <a:avLst/>
          </a:prstGeom>
          <a:solidFill>
            <a:srgbClr val="1B21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a:hlinkClick action="ppaction://hlinksldjump" r:id="rId3"/>
          </p:cNvPr>
          <p:cNvSpPr/>
          <p:nvPr/>
        </p:nvSpPr>
        <p:spPr>
          <a:xfrm>
            <a:off x="212050" y="221751"/>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a:hlinkClick action="ppaction://hlinksldjump" r:id="rId4"/>
          </p:cNvPr>
          <p:cNvSpPr/>
          <p:nvPr/>
        </p:nvSpPr>
        <p:spPr>
          <a:xfrm>
            <a:off x="212050" y="284225"/>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a:hlinkClick action="ppaction://hlinksldjump" r:id="rId5"/>
          </p:cNvPr>
          <p:cNvSpPr/>
          <p:nvPr/>
        </p:nvSpPr>
        <p:spPr>
          <a:xfrm>
            <a:off x="212050" y="346699"/>
            <a:ext cx="219600" cy="18900"/>
          </a:xfrm>
          <a:prstGeom prst="rect">
            <a:avLst/>
          </a:prstGeom>
          <a:solidFill>
            <a:srgbClr val="55688B">
              <a:alpha val="3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0"/>
          <p:cNvGrpSpPr/>
          <p:nvPr/>
        </p:nvGrpSpPr>
        <p:grpSpPr>
          <a:xfrm>
            <a:off x="0" y="381001"/>
            <a:ext cx="1037850" cy="1016287"/>
            <a:chOff x="0" y="381001"/>
            <a:chExt cx="1037850" cy="1016287"/>
          </a:xfrm>
        </p:grpSpPr>
        <p:sp>
          <p:nvSpPr>
            <p:cNvPr id="130" name="Google Shape;130;p10"/>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0"/>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3" name="Google Shape;133;p10"/>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7"/>
          <p:cNvSpPr txBox="1"/>
          <p:nvPr>
            <p:ph type="ctrTitle"/>
          </p:nvPr>
        </p:nvSpPr>
        <p:spPr>
          <a:xfrm>
            <a:off x="3537150" y="1573926"/>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Data mining project</a:t>
            </a:r>
            <a:endParaRPr/>
          </a:p>
        </p:txBody>
      </p:sp>
      <p:sp>
        <p:nvSpPr>
          <p:cNvPr id="229" name="Google Shape;229;p17"/>
          <p:cNvSpPr txBox="1"/>
          <p:nvPr>
            <p:ph idx="1" type="subTitle"/>
          </p:nvPr>
        </p:nvSpPr>
        <p:spPr>
          <a:xfrm>
            <a:off x="5083950" y="3938109"/>
            <a:ext cx="3470700" cy="50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a:t>By Michael Lewis and Sebastian Radilla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1: Introduction</a:t>
            </a:r>
            <a:endParaRPr/>
          </a:p>
        </p:txBody>
      </p:sp>
      <p:pic>
        <p:nvPicPr>
          <p:cNvPr id="305" name="Google Shape;305;p26"/>
          <p:cNvPicPr preferRelativeResize="0"/>
          <p:nvPr/>
        </p:nvPicPr>
        <p:blipFill>
          <a:blip r:embed="rId3">
            <a:alphaModFix/>
          </a:blip>
          <a:stretch>
            <a:fillRect/>
          </a:stretch>
        </p:blipFill>
        <p:spPr>
          <a:xfrm>
            <a:off x="4362040" y="1901265"/>
            <a:ext cx="4594226" cy="2490375"/>
          </a:xfrm>
          <a:prstGeom prst="rect">
            <a:avLst/>
          </a:prstGeom>
          <a:noFill/>
          <a:ln>
            <a:noFill/>
          </a:ln>
        </p:spPr>
      </p:pic>
      <p:sp>
        <p:nvSpPr>
          <p:cNvPr id="306" name="Google Shape;306;p26"/>
          <p:cNvSpPr txBox="1"/>
          <p:nvPr/>
        </p:nvSpPr>
        <p:spPr>
          <a:xfrm>
            <a:off x="617356" y="1901275"/>
            <a:ext cx="2755800" cy="18894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rgbClr val="FFFFFF"/>
              </a:buClr>
              <a:buSzPts val="1700"/>
              <a:buFont typeface="Times New Roman"/>
              <a:buChar char="-"/>
            </a:pPr>
            <a:r>
              <a:rPr lang="en-GB" sz="1700">
                <a:solidFill>
                  <a:srgbClr val="FFFFFF"/>
                </a:solidFill>
                <a:latin typeface="Times New Roman"/>
                <a:ea typeface="Times New Roman"/>
                <a:cs typeface="Times New Roman"/>
                <a:sym typeface="Times New Roman"/>
              </a:rPr>
              <a:t>Focus variables such as Date, AAPL_excess and VGT_excess, and limit them to the first 10 observations. </a:t>
            </a:r>
            <a:endParaRPr sz="17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2: Months that ETF </a:t>
            </a:r>
            <a:r>
              <a:rPr lang="en-GB"/>
              <a:t>outperform</a:t>
            </a:r>
            <a:r>
              <a:rPr lang="en-GB"/>
              <a:t> APPL</a:t>
            </a:r>
            <a:endParaRPr/>
          </a:p>
        </p:txBody>
      </p:sp>
      <p:pic>
        <p:nvPicPr>
          <p:cNvPr id="312" name="Google Shape;312;p27"/>
          <p:cNvPicPr preferRelativeResize="0"/>
          <p:nvPr/>
        </p:nvPicPr>
        <p:blipFill>
          <a:blip r:embed="rId3">
            <a:alphaModFix/>
          </a:blip>
          <a:stretch>
            <a:fillRect/>
          </a:stretch>
        </p:blipFill>
        <p:spPr>
          <a:xfrm>
            <a:off x="575000" y="1529741"/>
            <a:ext cx="7994000" cy="1884300"/>
          </a:xfrm>
          <a:prstGeom prst="rect">
            <a:avLst/>
          </a:prstGeom>
          <a:noFill/>
          <a:ln>
            <a:noFill/>
          </a:ln>
        </p:spPr>
      </p:pic>
      <p:sp>
        <p:nvSpPr>
          <p:cNvPr id="313" name="Google Shape;313;p27"/>
          <p:cNvSpPr txBox="1"/>
          <p:nvPr/>
        </p:nvSpPr>
        <p:spPr>
          <a:xfrm>
            <a:off x="1028850" y="3635942"/>
            <a:ext cx="7086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solidFill>
                  <a:srgbClr val="FFFFFF"/>
                </a:solidFill>
                <a:latin typeface="Times New Roman"/>
                <a:ea typeface="Times New Roman"/>
                <a:cs typeface="Times New Roman"/>
                <a:sym typeface="Times New Roman"/>
              </a:rPr>
              <a:t>51 months in total where VGT outperformed AAPL relative to the risk free rate</a:t>
            </a:r>
            <a:endParaRPr sz="2000">
              <a:solidFill>
                <a:srgbClr val="FFFFFF"/>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8"/>
          <p:cNvSpPr txBox="1"/>
          <p:nvPr>
            <p:ph type="title"/>
          </p:nvPr>
        </p:nvSpPr>
        <p:spPr>
          <a:xfrm>
            <a:off x="133745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3 / Query 4: Avg Excess Returns</a:t>
            </a:r>
            <a:endParaRPr/>
          </a:p>
        </p:txBody>
      </p:sp>
      <p:pic>
        <p:nvPicPr>
          <p:cNvPr id="319" name="Google Shape;319;p28"/>
          <p:cNvPicPr preferRelativeResize="0"/>
          <p:nvPr/>
        </p:nvPicPr>
        <p:blipFill>
          <a:blip r:embed="rId3">
            <a:alphaModFix/>
          </a:blip>
          <a:stretch>
            <a:fillRect/>
          </a:stretch>
        </p:blipFill>
        <p:spPr>
          <a:xfrm>
            <a:off x="152400" y="1115775"/>
            <a:ext cx="4832399" cy="2521800"/>
          </a:xfrm>
          <a:prstGeom prst="rect">
            <a:avLst/>
          </a:prstGeom>
          <a:noFill/>
          <a:ln>
            <a:noFill/>
          </a:ln>
        </p:spPr>
      </p:pic>
      <p:sp>
        <p:nvSpPr>
          <p:cNvPr id="320" name="Google Shape;320;p28"/>
          <p:cNvSpPr txBox="1"/>
          <p:nvPr/>
        </p:nvSpPr>
        <p:spPr>
          <a:xfrm>
            <a:off x="4934875" y="881125"/>
            <a:ext cx="3864900" cy="208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solidFill>
                  <a:srgbClr val="FFFFFF"/>
                </a:solidFill>
                <a:latin typeface="Times New Roman"/>
                <a:ea typeface="Times New Roman"/>
                <a:cs typeface="Times New Roman"/>
                <a:sym typeface="Times New Roman"/>
              </a:rPr>
              <a:t>As expected, AAPL had the highest average, with VGT coming in second and the market having a very low and the smallest average. </a:t>
            </a:r>
            <a:endParaRPr sz="1800">
              <a:solidFill>
                <a:srgbClr val="FFFFF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900">
              <a:solidFill>
                <a:srgbClr val="FFFFF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900">
              <a:solidFill>
                <a:srgbClr val="FFFFFF"/>
              </a:solidFill>
              <a:latin typeface="Times New Roman"/>
              <a:ea typeface="Times New Roman"/>
              <a:cs typeface="Times New Roman"/>
              <a:sym typeface="Times New Roman"/>
            </a:endParaRPr>
          </a:p>
        </p:txBody>
      </p:sp>
      <p:pic>
        <p:nvPicPr>
          <p:cNvPr id="321" name="Google Shape;321;p28"/>
          <p:cNvPicPr preferRelativeResize="0"/>
          <p:nvPr/>
        </p:nvPicPr>
        <p:blipFill>
          <a:blip r:embed="rId4">
            <a:alphaModFix/>
          </a:blip>
          <a:stretch>
            <a:fillRect/>
          </a:stretch>
        </p:blipFill>
        <p:spPr>
          <a:xfrm>
            <a:off x="3193524" y="2181675"/>
            <a:ext cx="5788102" cy="1455900"/>
          </a:xfrm>
          <a:prstGeom prst="rect">
            <a:avLst/>
          </a:prstGeom>
          <a:noFill/>
          <a:ln>
            <a:noFill/>
          </a:ln>
        </p:spPr>
      </p:pic>
      <p:sp>
        <p:nvSpPr>
          <p:cNvPr id="322" name="Google Shape;322;p28"/>
          <p:cNvSpPr txBox="1"/>
          <p:nvPr/>
        </p:nvSpPr>
        <p:spPr>
          <a:xfrm>
            <a:off x="152400" y="3797380"/>
            <a:ext cx="8839200" cy="114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900">
                <a:solidFill>
                  <a:srgbClr val="FFFFFF"/>
                </a:solidFill>
                <a:latin typeface="Times New Roman"/>
                <a:ea typeface="Times New Roman"/>
                <a:cs typeface="Times New Roman"/>
                <a:sym typeface="Times New Roman"/>
              </a:rPr>
              <a:t>AAPL and VGT saw increased average excess returns specifically during COVID. </a:t>
            </a:r>
            <a:endParaRPr sz="1900">
              <a:solidFill>
                <a:srgbClr val="FFFFF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GB" sz="1900">
                <a:solidFill>
                  <a:srgbClr val="FFFFFF"/>
                </a:solidFill>
                <a:latin typeface="Times New Roman"/>
                <a:ea typeface="Times New Roman"/>
                <a:cs typeface="Times New Roman"/>
                <a:sym typeface="Times New Roman"/>
              </a:rPr>
              <a:t>Why? This could be due to technology companies not being shocked as hard as the overall market during COVID. </a:t>
            </a:r>
            <a:endParaRPr sz="19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a:t>
            </a:r>
            <a:r>
              <a:rPr lang="en-GB"/>
              <a:t> 5: </a:t>
            </a:r>
            <a:r>
              <a:rPr lang="en-GB"/>
              <a:t>Validating</a:t>
            </a:r>
            <a:r>
              <a:rPr lang="en-GB"/>
              <a:t> the Beta</a:t>
            </a:r>
            <a:endParaRPr/>
          </a:p>
        </p:txBody>
      </p:sp>
      <p:pic>
        <p:nvPicPr>
          <p:cNvPr id="328" name="Google Shape;328;p29"/>
          <p:cNvPicPr preferRelativeResize="0"/>
          <p:nvPr/>
        </p:nvPicPr>
        <p:blipFill>
          <a:blip r:embed="rId3">
            <a:alphaModFix/>
          </a:blip>
          <a:stretch>
            <a:fillRect/>
          </a:stretch>
        </p:blipFill>
        <p:spPr>
          <a:xfrm>
            <a:off x="152400" y="1097890"/>
            <a:ext cx="8839199" cy="2369658"/>
          </a:xfrm>
          <a:prstGeom prst="rect">
            <a:avLst/>
          </a:prstGeom>
          <a:noFill/>
          <a:ln>
            <a:noFill/>
          </a:ln>
        </p:spPr>
      </p:pic>
      <p:sp>
        <p:nvSpPr>
          <p:cNvPr id="329" name="Google Shape;329;p29"/>
          <p:cNvSpPr txBox="1"/>
          <p:nvPr/>
        </p:nvSpPr>
        <p:spPr>
          <a:xfrm>
            <a:off x="1028850" y="3663832"/>
            <a:ext cx="7086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chemeClr val="lt1"/>
                </a:solidFill>
                <a:latin typeface="Lato"/>
                <a:ea typeface="Lato"/>
                <a:cs typeface="Lato"/>
                <a:sym typeface="Lato"/>
              </a:rPr>
              <a:t>Apple has a higher standard deviation which is congruent with our Betas. </a:t>
            </a:r>
            <a:endParaRPr sz="1800">
              <a:solidFill>
                <a:schemeClr val="l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6: Excess returns = Risk free rate </a:t>
            </a:r>
            <a:endParaRPr/>
          </a:p>
        </p:txBody>
      </p:sp>
      <p:pic>
        <p:nvPicPr>
          <p:cNvPr id="335" name="Google Shape;335;p30"/>
          <p:cNvPicPr preferRelativeResize="0"/>
          <p:nvPr/>
        </p:nvPicPr>
        <p:blipFill>
          <a:blip r:embed="rId3">
            <a:alphaModFix/>
          </a:blip>
          <a:stretch>
            <a:fillRect/>
          </a:stretch>
        </p:blipFill>
        <p:spPr>
          <a:xfrm>
            <a:off x="138975" y="863400"/>
            <a:ext cx="8695700" cy="3171774"/>
          </a:xfrm>
          <a:prstGeom prst="rect">
            <a:avLst/>
          </a:prstGeom>
          <a:noFill/>
          <a:ln>
            <a:noFill/>
          </a:ln>
        </p:spPr>
      </p:pic>
      <p:sp>
        <p:nvSpPr>
          <p:cNvPr id="336" name="Google Shape;336;p30"/>
          <p:cNvSpPr txBox="1"/>
          <p:nvPr/>
        </p:nvSpPr>
        <p:spPr>
          <a:xfrm>
            <a:off x="943675" y="4102272"/>
            <a:ext cx="7086300" cy="52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chemeClr val="lt1"/>
                </a:solidFill>
                <a:latin typeface="Lato"/>
                <a:ea typeface="Lato"/>
                <a:cs typeface="Lato"/>
                <a:sym typeface="Lato"/>
              </a:rPr>
              <a:t>More risk but same return? Never</a:t>
            </a:r>
            <a:endParaRPr sz="2200">
              <a:solidFill>
                <a:schemeClr val="l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7: Cumulative Excess returns</a:t>
            </a:r>
            <a:endParaRPr/>
          </a:p>
        </p:txBody>
      </p:sp>
      <p:pic>
        <p:nvPicPr>
          <p:cNvPr id="342" name="Google Shape;342;p31"/>
          <p:cNvPicPr preferRelativeResize="0"/>
          <p:nvPr/>
        </p:nvPicPr>
        <p:blipFill>
          <a:blip r:embed="rId3">
            <a:alphaModFix/>
          </a:blip>
          <a:stretch>
            <a:fillRect/>
          </a:stretch>
        </p:blipFill>
        <p:spPr>
          <a:xfrm>
            <a:off x="152400" y="1460250"/>
            <a:ext cx="8839202" cy="1338425"/>
          </a:xfrm>
          <a:prstGeom prst="rect">
            <a:avLst/>
          </a:prstGeom>
          <a:noFill/>
          <a:ln>
            <a:noFill/>
          </a:ln>
        </p:spPr>
      </p:pic>
      <p:sp>
        <p:nvSpPr>
          <p:cNvPr id="343" name="Google Shape;343;p31"/>
          <p:cNvSpPr txBox="1"/>
          <p:nvPr/>
        </p:nvSpPr>
        <p:spPr>
          <a:xfrm>
            <a:off x="811396" y="3131069"/>
            <a:ext cx="7086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2000">
                <a:solidFill>
                  <a:srgbClr val="FFFFFF"/>
                </a:solidFill>
                <a:latin typeface="Times New Roman"/>
                <a:ea typeface="Times New Roman"/>
                <a:cs typeface="Times New Roman"/>
                <a:sym typeface="Times New Roman"/>
              </a:rPr>
              <a:t>AAPL cumulatively outperformed VGT by approximately .524%</a:t>
            </a:r>
            <a:endParaRPr sz="2000">
              <a:solidFill>
                <a:srgbClr val="FFFFFF"/>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8: Both funds have opposite returns</a:t>
            </a:r>
            <a:endParaRPr/>
          </a:p>
        </p:txBody>
      </p:sp>
      <p:pic>
        <p:nvPicPr>
          <p:cNvPr id="349" name="Google Shape;349;p32"/>
          <p:cNvPicPr preferRelativeResize="0"/>
          <p:nvPr/>
        </p:nvPicPr>
        <p:blipFill>
          <a:blip r:embed="rId3">
            <a:alphaModFix/>
          </a:blip>
          <a:stretch>
            <a:fillRect/>
          </a:stretch>
        </p:blipFill>
        <p:spPr>
          <a:xfrm>
            <a:off x="76349" y="939550"/>
            <a:ext cx="8839203" cy="3264405"/>
          </a:xfrm>
          <a:prstGeom prst="rect">
            <a:avLst/>
          </a:prstGeom>
          <a:noFill/>
          <a:ln>
            <a:noFill/>
          </a:ln>
        </p:spPr>
      </p:pic>
      <p:sp>
        <p:nvSpPr>
          <p:cNvPr id="350" name="Google Shape;350;p32"/>
          <p:cNvSpPr txBox="1"/>
          <p:nvPr/>
        </p:nvSpPr>
        <p:spPr>
          <a:xfrm>
            <a:off x="952800" y="4312519"/>
            <a:ext cx="7086300" cy="52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solidFill>
                  <a:schemeClr val="lt1"/>
                </a:solidFill>
                <a:latin typeface="Lato"/>
                <a:ea typeface="Lato"/>
                <a:cs typeface="Lato"/>
                <a:sym typeface="Lato"/>
              </a:rPr>
              <a:t>4 out of 117 months when returns were opposite</a:t>
            </a:r>
            <a:endParaRPr sz="2200">
              <a:solidFill>
                <a:schemeClr val="lt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9: All Fama French factors positive </a:t>
            </a:r>
            <a:endParaRPr/>
          </a:p>
        </p:txBody>
      </p:sp>
      <p:pic>
        <p:nvPicPr>
          <p:cNvPr id="356" name="Google Shape;356;p33"/>
          <p:cNvPicPr preferRelativeResize="0"/>
          <p:nvPr/>
        </p:nvPicPr>
        <p:blipFill>
          <a:blip r:embed="rId3">
            <a:alphaModFix/>
          </a:blip>
          <a:stretch>
            <a:fillRect/>
          </a:stretch>
        </p:blipFill>
        <p:spPr>
          <a:xfrm>
            <a:off x="152400" y="1460250"/>
            <a:ext cx="8839199" cy="2166107"/>
          </a:xfrm>
          <a:prstGeom prst="rect">
            <a:avLst/>
          </a:prstGeom>
          <a:noFill/>
          <a:ln>
            <a:noFill/>
          </a:ln>
        </p:spPr>
      </p:pic>
      <p:sp>
        <p:nvSpPr>
          <p:cNvPr id="357" name="Google Shape;357;p33"/>
          <p:cNvSpPr txBox="1"/>
          <p:nvPr/>
        </p:nvSpPr>
        <p:spPr>
          <a:xfrm>
            <a:off x="1028850" y="3778750"/>
            <a:ext cx="7086300" cy="88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a:solidFill>
                  <a:srgbClr val="FFFFFF"/>
                </a:solidFill>
                <a:latin typeface="Times New Roman"/>
                <a:ea typeface="Times New Roman"/>
                <a:cs typeface="Times New Roman"/>
                <a:sym typeface="Times New Roman"/>
              </a:rPr>
              <a:t>This illustrates when  all of the different months where all Fama French risk factors were positive, which was only four. This happened once in 2022, once in 2021, and twice in 2019. </a:t>
            </a:r>
            <a:endParaRPr>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10: </a:t>
            </a:r>
            <a:r>
              <a:rPr lang="en-GB"/>
              <a:t>APPL risk adjusted returns</a:t>
            </a:r>
            <a:endParaRPr/>
          </a:p>
        </p:txBody>
      </p:sp>
      <p:pic>
        <p:nvPicPr>
          <p:cNvPr id="363" name="Google Shape;363;p34"/>
          <p:cNvPicPr preferRelativeResize="0"/>
          <p:nvPr/>
        </p:nvPicPr>
        <p:blipFill>
          <a:blip r:embed="rId3">
            <a:alphaModFix/>
          </a:blip>
          <a:stretch>
            <a:fillRect/>
          </a:stretch>
        </p:blipFill>
        <p:spPr>
          <a:xfrm>
            <a:off x="2261175" y="1013411"/>
            <a:ext cx="4621626" cy="2377575"/>
          </a:xfrm>
          <a:prstGeom prst="rect">
            <a:avLst/>
          </a:prstGeom>
          <a:noFill/>
          <a:ln>
            <a:noFill/>
          </a:ln>
        </p:spPr>
      </p:pic>
      <p:sp>
        <p:nvSpPr>
          <p:cNvPr id="364" name="Google Shape;364;p34"/>
          <p:cNvSpPr txBox="1"/>
          <p:nvPr/>
        </p:nvSpPr>
        <p:spPr>
          <a:xfrm>
            <a:off x="1084788" y="3475980"/>
            <a:ext cx="6974400" cy="107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700">
                <a:solidFill>
                  <a:srgbClr val="FFFFFF"/>
                </a:solidFill>
                <a:latin typeface="Times New Roman"/>
                <a:ea typeface="Times New Roman"/>
                <a:cs typeface="Times New Roman"/>
                <a:sym typeface="Times New Roman"/>
              </a:rPr>
              <a:t>AAPL’s adjusted excess returns to each of the five factors. When returns are positive, it signals that it outperformed relative to that risk factor. Any negative value signals that it underperformed that factor. </a:t>
            </a:r>
            <a:endParaRPr sz="17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11: R S</a:t>
            </a:r>
            <a:r>
              <a:rPr lang="en-GB"/>
              <a:t>quared values </a:t>
            </a:r>
            <a:endParaRPr/>
          </a:p>
        </p:txBody>
      </p:sp>
      <p:pic>
        <p:nvPicPr>
          <p:cNvPr id="370" name="Google Shape;370;p35"/>
          <p:cNvPicPr preferRelativeResize="0"/>
          <p:nvPr/>
        </p:nvPicPr>
        <p:blipFill>
          <a:blip r:embed="rId3">
            <a:alphaModFix/>
          </a:blip>
          <a:stretch>
            <a:fillRect/>
          </a:stretch>
        </p:blipFill>
        <p:spPr>
          <a:xfrm>
            <a:off x="312617" y="927894"/>
            <a:ext cx="5020427" cy="3530850"/>
          </a:xfrm>
          <a:prstGeom prst="rect">
            <a:avLst/>
          </a:prstGeom>
          <a:noFill/>
          <a:ln>
            <a:noFill/>
          </a:ln>
        </p:spPr>
      </p:pic>
      <p:sp>
        <p:nvSpPr>
          <p:cNvPr id="371" name="Google Shape;371;p35"/>
          <p:cNvSpPr txBox="1"/>
          <p:nvPr/>
        </p:nvSpPr>
        <p:spPr>
          <a:xfrm>
            <a:off x="5559900" y="927900"/>
            <a:ext cx="3000000" cy="355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900">
                <a:solidFill>
                  <a:srgbClr val="FFFFFF"/>
                </a:solidFill>
                <a:latin typeface="Times New Roman"/>
                <a:ea typeface="Times New Roman"/>
                <a:cs typeface="Times New Roman"/>
                <a:sym typeface="Times New Roman"/>
              </a:rPr>
              <a:t>We </a:t>
            </a:r>
            <a:r>
              <a:rPr lang="en-GB" sz="1900">
                <a:solidFill>
                  <a:srgbClr val="FFFFFF"/>
                </a:solidFill>
                <a:latin typeface="Times New Roman"/>
                <a:ea typeface="Times New Roman"/>
                <a:cs typeface="Times New Roman"/>
                <a:sym typeface="Times New Roman"/>
              </a:rPr>
              <a:t>created a new data frame with the extracted R-squared values from our regression summaries. This allowed us to write a query that would make available the values for each model in one output. These were .55 for AAPL and .90 for VGT respectively</a:t>
            </a:r>
            <a:endParaRPr sz="1900">
              <a:solidFill>
                <a:srgbClr val="FFFFFF"/>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8"/>
          <p:cNvSpPr txBox="1"/>
          <p:nvPr>
            <p:ph type="title"/>
          </p:nvPr>
        </p:nvSpPr>
        <p:spPr>
          <a:xfrm>
            <a:off x="1297500" y="1132625"/>
            <a:ext cx="7038900" cy="4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Executive Summary</a:t>
            </a:r>
            <a:endParaRPr/>
          </a:p>
        </p:txBody>
      </p:sp>
      <p:sp>
        <p:nvSpPr>
          <p:cNvPr id="235" name="Google Shape;235;p18"/>
          <p:cNvSpPr txBox="1"/>
          <p:nvPr/>
        </p:nvSpPr>
        <p:spPr>
          <a:xfrm>
            <a:off x="475350" y="2071938"/>
            <a:ext cx="3018300" cy="268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CACACA"/>
                </a:solidFill>
                <a:latin typeface="Montserrat"/>
                <a:ea typeface="Montserrat"/>
                <a:cs typeface="Montserrat"/>
                <a:sym typeface="Montserrat"/>
              </a:rPr>
              <a:t>-Fama French Model</a:t>
            </a:r>
            <a:endParaRPr>
              <a:solidFill>
                <a:srgbClr val="CACACA"/>
              </a:solidFill>
              <a:latin typeface="Montserrat"/>
              <a:ea typeface="Montserrat"/>
              <a:cs typeface="Montserrat"/>
              <a:sym typeface="Montserrat"/>
            </a:endParaRPr>
          </a:p>
          <a:p>
            <a:pPr indent="0" lvl="0" marL="0" rtl="0" algn="l">
              <a:spcBef>
                <a:spcPts val="0"/>
              </a:spcBef>
              <a:spcAft>
                <a:spcPts val="0"/>
              </a:spcAft>
              <a:buNone/>
            </a:pPr>
            <a:r>
              <a:rPr lang="en-GB">
                <a:solidFill>
                  <a:srgbClr val="CACACA"/>
                </a:solidFill>
                <a:latin typeface="Montserrat"/>
                <a:ea typeface="Montserrat"/>
                <a:cs typeface="Montserrat"/>
                <a:sym typeface="Montserrat"/>
              </a:rPr>
              <a:t>-Five factors:</a:t>
            </a:r>
            <a:endParaRPr>
              <a:solidFill>
                <a:srgbClr val="CACACA"/>
              </a:solidFill>
              <a:latin typeface="Montserrat"/>
              <a:ea typeface="Montserrat"/>
              <a:cs typeface="Montserrat"/>
              <a:sym typeface="Montserrat"/>
            </a:endParaRPr>
          </a:p>
          <a:p>
            <a:pPr indent="0" lvl="0" marL="0" rtl="0" algn="l">
              <a:spcBef>
                <a:spcPts val="0"/>
              </a:spcBef>
              <a:spcAft>
                <a:spcPts val="0"/>
              </a:spcAft>
              <a:buNone/>
            </a:pPr>
            <a:r>
              <a:rPr lang="en-GB">
                <a:solidFill>
                  <a:srgbClr val="CACACA"/>
                </a:solidFill>
                <a:latin typeface="Montserrat"/>
                <a:ea typeface="Montserrat"/>
                <a:cs typeface="Montserrat"/>
                <a:sym typeface="Montserrat"/>
              </a:rPr>
              <a:t>    RMRF - Market Risk or Excess Returns  of market </a:t>
            </a:r>
            <a:endParaRPr>
              <a:solidFill>
                <a:srgbClr val="CACACA"/>
              </a:solidFill>
              <a:latin typeface="Montserrat"/>
              <a:ea typeface="Montserrat"/>
              <a:cs typeface="Montserrat"/>
              <a:sym typeface="Montserrat"/>
            </a:endParaRPr>
          </a:p>
          <a:p>
            <a:pPr indent="0" lvl="0" marL="0" rtl="0" algn="l">
              <a:spcBef>
                <a:spcPts val="0"/>
              </a:spcBef>
              <a:spcAft>
                <a:spcPts val="0"/>
              </a:spcAft>
              <a:buNone/>
            </a:pPr>
            <a:r>
              <a:rPr lang="en-GB">
                <a:solidFill>
                  <a:srgbClr val="CACACA"/>
                </a:solidFill>
                <a:latin typeface="Montserrat"/>
                <a:ea typeface="Montserrat"/>
                <a:cs typeface="Montserrat"/>
                <a:sym typeface="Montserrat"/>
              </a:rPr>
              <a:t>    SMB - Small cap. </a:t>
            </a:r>
            <a:r>
              <a:rPr lang="en-GB">
                <a:solidFill>
                  <a:srgbClr val="CACACA"/>
                </a:solidFill>
                <a:latin typeface="Montserrat"/>
                <a:ea typeface="Montserrat"/>
                <a:cs typeface="Montserrat"/>
                <a:sym typeface="Montserrat"/>
              </a:rPr>
              <a:t>s</a:t>
            </a:r>
            <a:r>
              <a:rPr lang="en-GB">
                <a:solidFill>
                  <a:srgbClr val="CACACA"/>
                </a:solidFill>
                <a:latin typeface="Montserrat"/>
                <a:ea typeface="Montserrat"/>
                <a:cs typeface="Montserrat"/>
                <a:sym typeface="Montserrat"/>
              </a:rPr>
              <a:t>tocks compared to high cap. stocks</a:t>
            </a:r>
            <a:endParaRPr>
              <a:solidFill>
                <a:srgbClr val="CACACA"/>
              </a:solidFill>
              <a:latin typeface="Montserrat"/>
              <a:ea typeface="Montserrat"/>
              <a:cs typeface="Montserrat"/>
              <a:sym typeface="Montserrat"/>
            </a:endParaRPr>
          </a:p>
          <a:p>
            <a:pPr indent="0" lvl="0" marL="0" rtl="0" algn="l">
              <a:spcBef>
                <a:spcPts val="0"/>
              </a:spcBef>
              <a:spcAft>
                <a:spcPts val="0"/>
              </a:spcAft>
              <a:buNone/>
            </a:pPr>
            <a:r>
              <a:rPr lang="en-GB">
                <a:solidFill>
                  <a:srgbClr val="CACACA"/>
                </a:solidFill>
                <a:latin typeface="Montserrat"/>
                <a:ea typeface="Montserrat"/>
                <a:cs typeface="Montserrat"/>
                <a:sym typeface="Montserrat"/>
              </a:rPr>
              <a:t>    HML - Value stocks compared to growth stocks</a:t>
            </a:r>
            <a:endParaRPr>
              <a:solidFill>
                <a:srgbClr val="CACACA"/>
              </a:solidFill>
              <a:latin typeface="Montserrat"/>
              <a:ea typeface="Montserrat"/>
              <a:cs typeface="Montserrat"/>
              <a:sym typeface="Montserrat"/>
            </a:endParaRPr>
          </a:p>
          <a:p>
            <a:pPr indent="0" lvl="0" marL="0" rtl="0" algn="l">
              <a:spcBef>
                <a:spcPts val="0"/>
              </a:spcBef>
              <a:spcAft>
                <a:spcPts val="0"/>
              </a:spcAft>
              <a:buNone/>
            </a:pPr>
            <a:r>
              <a:rPr lang="en-GB">
                <a:solidFill>
                  <a:srgbClr val="CACACA"/>
                </a:solidFill>
                <a:latin typeface="Montserrat"/>
                <a:ea typeface="Montserrat"/>
                <a:cs typeface="Montserrat"/>
                <a:sym typeface="Montserrat"/>
              </a:rPr>
              <a:t>    RMW - robust compared to weak operating </a:t>
            </a:r>
            <a:r>
              <a:rPr lang="en-GB">
                <a:solidFill>
                  <a:srgbClr val="CACACA"/>
                </a:solidFill>
                <a:latin typeface="Montserrat"/>
                <a:ea typeface="Montserrat"/>
                <a:cs typeface="Montserrat"/>
                <a:sym typeface="Montserrat"/>
              </a:rPr>
              <a:t>profitability</a:t>
            </a:r>
            <a:r>
              <a:rPr lang="en-GB">
                <a:solidFill>
                  <a:srgbClr val="CACACA"/>
                </a:solidFill>
                <a:latin typeface="Montserrat"/>
                <a:ea typeface="Montserrat"/>
                <a:cs typeface="Montserrat"/>
                <a:sym typeface="Montserrat"/>
              </a:rPr>
              <a:t> </a:t>
            </a:r>
            <a:endParaRPr>
              <a:solidFill>
                <a:srgbClr val="CACACA"/>
              </a:solidFill>
              <a:latin typeface="Montserrat"/>
              <a:ea typeface="Montserrat"/>
              <a:cs typeface="Montserrat"/>
              <a:sym typeface="Montserrat"/>
            </a:endParaRPr>
          </a:p>
          <a:p>
            <a:pPr indent="0" lvl="0" marL="0" rtl="0" algn="l">
              <a:spcBef>
                <a:spcPts val="0"/>
              </a:spcBef>
              <a:spcAft>
                <a:spcPts val="0"/>
              </a:spcAft>
              <a:buNone/>
            </a:pPr>
            <a:r>
              <a:rPr lang="en-GB">
                <a:solidFill>
                  <a:srgbClr val="CACACA"/>
                </a:solidFill>
                <a:latin typeface="Montserrat"/>
                <a:ea typeface="Montserrat"/>
                <a:cs typeface="Montserrat"/>
                <a:sym typeface="Montserrat"/>
              </a:rPr>
              <a:t>    CMA - firms that invest conservatively compared to firms that invest </a:t>
            </a:r>
            <a:r>
              <a:rPr lang="en-GB">
                <a:solidFill>
                  <a:srgbClr val="CACACA"/>
                </a:solidFill>
                <a:latin typeface="Montserrat"/>
                <a:ea typeface="Montserrat"/>
                <a:cs typeface="Montserrat"/>
                <a:sym typeface="Montserrat"/>
              </a:rPr>
              <a:t>aggressively</a:t>
            </a:r>
            <a:r>
              <a:rPr lang="en-GB">
                <a:solidFill>
                  <a:srgbClr val="CACACA"/>
                </a:solidFill>
                <a:latin typeface="Montserrat"/>
                <a:ea typeface="Montserrat"/>
                <a:cs typeface="Montserrat"/>
                <a:sym typeface="Montserrat"/>
              </a:rPr>
              <a:t>. </a:t>
            </a:r>
            <a:endParaRPr>
              <a:solidFill>
                <a:srgbClr val="CACACA"/>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solidFill>
                <a:srgbClr val="CACACA"/>
              </a:solidFill>
              <a:latin typeface="Montserrat"/>
              <a:ea typeface="Montserrat"/>
              <a:cs typeface="Montserrat"/>
              <a:sym typeface="Montserrat"/>
            </a:endParaRPr>
          </a:p>
          <a:p>
            <a:pPr indent="0" lvl="0" marL="0" rtl="0" algn="l">
              <a:spcBef>
                <a:spcPts val="0"/>
              </a:spcBef>
              <a:spcAft>
                <a:spcPts val="0"/>
              </a:spcAft>
              <a:buNone/>
            </a:pPr>
            <a:r>
              <a:t/>
            </a:r>
            <a:endParaRPr>
              <a:solidFill>
                <a:srgbClr val="CACACA"/>
              </a:solidFill>
              <a:latin typeface="Montserrat"/>
              <a:ea typeface="Montserrat"/>
              <a:cs typeface="Montserrat"/>
              <a:sym typeface="Montserrat"/>
            </a:endParaRPr>
          </a:p>
        </p:txBody>
      </p:sp>
      <p:sp>
        <p:nvSpPr>
          <p:cNvPr id="236" name="Google Shape;236;p18"/>
          <p:cNvSpPr txBox="1"/>
          <p:nvPr/>
        </p:nvSpPr>
        <p:spPr>
          <a:xfrm>
            <a:off x="4450850" y="2097575"/>
            <a:ext cx="3018300" cy="3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CACACA"/>
                </a:solidFill>
                <a:latin typeface="Montserrat"/>
                <a:ea typeface="Montserrat"/>
                <a:cs typeface="Montserrat"/>
                <a:sym typeface="Montserrat"/>
              </a:rPr>
              <a:t>APPL vs VGT - Performance </a:t>
            </a:r>
            <a:endParaRPr>
              <a:solidFill>
                <a:srgbClr val="CACACA"/>
              </a:solidFill>
              <a:latin typeface="Montserrat"/>
              <a:ea typeface="Montserrat"/>
              <a:cs typeface="Montserrat"/>
              <a:sym typeface="Montserrat"/>
            </a:endParaRPr>
          </a:p>
        </p:txBody>
      </p:sp>
      <p:pic>
        <p:nvPicPr>
          <p:cNvPr id="237" name="Google Shape;237;p18"/>
          <p:cNvPicPr preferRelativeResize="0"/>
          <p:nvPr/>
        </p:nvPicPr>
        <p:blipFill>
          <a:blip r:embed="rId3">
            <a:alphaModFix/>
          </a:blip>
          <a:stretch>
            <a:fillRect/>
          </a:stretch>
        </p:blipFill>
        <p:spPr>
          <a:xfrm>
            <a:off x="3614721" y="2620025"/>
            <a:ext cx="1637950" cy="1640400"/>
          </a:xfrm>
          <a:prstGeom prst="rect">
            <a:avLst/>
          </a:prstGeom>
          <a:noFill/>
          <a:ln>
            <a:noFill/>
          </a:ln>
        </p:spPr>
      </p:pic>
      <p:pic>
        <p:nvPicPr>
          <p:cNvPr id="238" name="Google Shape;238;p18"/>
          <p:cNvPicPr preferRelativeResize="0"/>
          <p:nvPr/>
        </p:nvPicPr>
        <p:blipFill>
          <a:blip r:embed="rId4">
            <a:alphaModFix/>
          </a:blip>
          <a:stretch>
            <a:fillRect/>
          </a:stretch>
        </p:blipFill>
        <p:spPr>
          <a:xfrm>
            <a:off x="5615031" y="2900815"/>
            <a:ext cx="2416924" cy="1027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Query 12: Market‘s performance relative to both securities </a:t>
            </a:r>
            <a:endParaRPr/>
          </a:p>
        </p:txBody>
      </p:sp>
      <p:pic>
        <p:nvPicPr>
          <p:cNvPr id="377" name="Google Shape;377;p36"/>
          <p:cNvPicPr preferRelativeResize="0"/>
          <p:nvPr/>
        </p:nvPicPr>
        <p:blipFill>
          <a:blip r:embed="rId3">
            <a:alphaModFix/>
          </a:blip>
          <a:stretch>
            <a:fillRect/>
          </a:stretch>
        </p:blipFill>
        <p:spPr>
          <a:xfrm>
            <a:off x="81560" y="1453311"/>
            <a:ext cx="5492525" cy="3193324"/>
          </a:xfrm>
          <a:prstGeom prst="rect">
            <a:avLst/>
          </a:prstGeom>
          <a:noFill/>
          <a:ln>
            <a:noFill/>
          </a:ln>
        </p:spPr>
      </p:pic>
      <p:sp>
        <p:nvSpPr>
          <p:cNvPr id="378" name="Google Shape;378;p36"/>
          <p:cNvSpPr txBox="1"/>
          <p:nvPr/>
        </p:nvSpPr>
        <p:spPr>
          <a:xfrm>
            <a:off x="5574075" y="955015"/>
            <a:ext cx="3360600" cy="44754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en-GB" sz="2000">
                <a:solidFill>
                  <a:srgbClr val="FFFFFF"/>
                </a:solidFill>
                <a:latin typeface="Times New Roman"/>
                <a:ea typeface="Times New Roman"/>
                <a:cs typeface="Times New Roman"/>
                <a:sym typeface="Times New Roman"/>
              </a:rPr>
              <a:t>The positive RMRF values signal that the overall market was performing well. When it performs well, both of these stocks should perform relatively better, and when the market is poor, they also should perform relatively poor. </a:t>
            </a:r>
            <a:r>
              <a:rPr lang="en-GB" sz="2000">
                <a:solidFill>
                  <a:srgbClr val="FFFFFF"/>
                </a:solidFill>
                <a:latin typeface="Times New Roman"/>
                <a:ea typeface="Times New Roman"/>
                <a:cs typeface="Times New Roman"/>
                <a:sym typeface="Times New Roman"/>
              </a:rPr>
              <a:t>This pattern would be stronger with all 117 observations displayed. </a:t>
            </a:r>
            <a:endParaRPr sz="2000">
              <a:solidFill>
                <a:srgbClr val="FFFFFF"/>
              </a:solidFill>
              <a:latin typeface="Times New Roman"/>
              <a:ea typeface="Times New Roman"/>
              <a:cs typeface="Times New Roman"/>
              <a:sym typeface="Times New Roman"/>
            </a:endParaRPr>
          </a:p>
          <a:p>
            <a:pPr indent="457200" lvl="0" marL="0" rtl="0" algn="l">
              <a:lnSpc>
                <a:spcPct val="115000"/>
              </a:lnSpc>
              <a:spcBef>
                <a:spcPts val="0"/>
              </a:spcBef>
              <a:spcAft>
                <a:spcPts val="0"/>
              </a:spcAft>
              <a:buNone/>
            </a:pPr>
            <a:r>
              <a:t/>
            </a:r>
            <a:endParaRPr sz="2100">
              <a:solidFill>
                <a:srgbClr val="FFFFFF"/>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Conclusion </a:t>
            </a:r>
            <a:endParaRPr/>
          </a:p>
        </p:txBody>
      </p:sp>
      <p:sp>
        <p:nvSpPr>
          <p:cNvPr id="384" name="Google Shape;384;p37"/>
          <p:cNvSpPr txBox="1"/>
          <p:nvPr/>
        </p:nvSpPr>
        <p:spPr>
          <a:xfrm>
            <a:off x="653350" y="1831151"/>
            <a:ext cx="8007600" cy="24012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chemeClr val="lt1"/>
              </a:buClr>
              <a:buSzPts val="1600"/>
              <a:buFont typeface="Times New Roman"/>
              <a:buChar char="●"/>
            </a:pPr>
            <a:r>
              <a:rPr lang="en-GB" sz="1600">
                <a:solidFill>
                  <a:schemeClr val="lt1"/>
                </a:solidFill>
                <a:latin typeface="Times New Roman"/>
                <a:ea typeface="Times New Roman"/>
                <a:cs typeface="Times New Roman"/>
                <a:sym typeface="Times New Roman"/>
              </a:rPr>
              <a:t>AAPL was the higher performing security over the 10 years compared to VGT. </a:t>
            </a:r>
            <a:endParaRPr sz="1600">
              <a:solidFill>
                <a:srgbClr val="FFFFFF"/>
              </a:solidFill>
              <a:latin typeface="Times New Roman"/>
              <a:ea typeface="Times New Roman"/>
              <a:cs typeface="Times New Roman"/>
              <a:sym typeface="Times New Roman"/>
            </a:endParaRPr>
          </a:p>
          <a:p>
            <a:pPr indent="-330200" lvl="0" marL="457200" rtl="0" algn="l">
              <a:lnSpc>
                <a:spcPct val="200000"/>
              </a:lnSpc>
              <a:spcBef>
                <a:spcPts val="0"/>
              </a:spcBef>
              <a:spcAft>
                <a:spcPts val="0"/>
              </a:spcAft>
              <a:buClr>
                <a:srgbClr val="FFFFFF"/>
              </a:buClr>
              <a:buSzPts val="1600"/>
              <a:buFont typeface="Times New Roman"/>
              <a:buChar char="●"/>
            </a:pPr>
            <a:r>
              <a:rPr lang="en-GB" sz="1600">
                <a:solidFill>
                  <a:srgbClr val="FFFFFF"/>
                </a:solidFill>
                <a:latin typeface="Times New Roman"/>
                <a:ea typeface="Times New Roman"/>
                <a:cs typeface="Times New Roman"/>
                <a:sym typeface="Times New Roman"/>
              </a:rPr>
              <a:t>A conservative investor would want to invest in an ETF such as VGT, whereas a more aggressive investor may want to bear more risk and invest in AAPL. </a:t>
            </a:r>
            <a:r>
              <a:rPr lang="en-GB" sz="1600">
                <a:solidFill>
                  <a:srgbClr val="FFFFFF"/>
                </a:solidFill>
                <a:latin typeface="Times New Roman"/>
                <a:ea typeface="Times New Roman"/>
                <a:cs typeface="Times New Roman"/>
                <a:sym typeface="Times New Roman"/>
              </a:rPr>
              <a:t> </a:t>
            </a:r>
            <a:endParaRPr sz="1600">
              <a:solidFill>
                <a:srgbClr val="FFFFFF"/>
              </a:solidFill>
              <a:latin typeface="Times New Roman"/>
              <a:ea typeface="Times New Roman"/>
              <a:cs typeface="Times New Roman"/>
              <a:sym typeface="Times New Roman"/>
            </a:endParaRPr>
          </a:p>
          <a:p>
            <a:pPr indent="-330200" lvl="0" marL="457200" rtl="0" algn="l">
              <a:lnSpc>
                <a:spcPct val="200000"/>
              </a:lnSpc>
              <a:spcBef>
                <a:spcPts val="0"/>
              </a:spcBef>
              <a:spcAft>
                <a:spcPts val="0"/>
              </a:spcAft>
              <a:buClr>
                <a:srgbClr val="FFFFFF"/>
              </a:buClr>
              <a:buSzPts val="1600"/>
              <a:buFont typeface="Times New Roman"/>
              <a:buChar char="●"/>
            </a:pPr>
            <a:r>
              <a:rPr lang="en-GB" sz="1600">
                <a:solidFill>
                  <a:srgbClr val="FFFFFF"/>
                </a:solidFill>
                <a:latin typeface="Times New Roman"/>
                <a:ea typeface="Times New Roman"/>
                <a:cs typeface="Times New Roman"/>
                <a:sym typeface="Times New Roman"/>
              </a:rPr>
              <a:t>RMRF, or the stock’s correlation to the market, is the highest predictor of a stock’s excess returns. </a:t>
            </a:r>
            <a:endParaRPr sz="1600">
              <a:solidFill>
                <a:srgbClr val="FFFFFF"/>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Thank you!</a:t>
            </a:r>
            <a:endParaRPr/>
          </a:p>
        </p:txBody>
      </p:sp>
      <p:pic>
        <p:nvPicPr>
          <p:cNvPr id="390" name="Google Shape;390;p38"/>
          <p:cNvPicPr preferRelativeResize="0"/>
          <p:nvPr/>
        </p:nvPicPr>
        <p:blipFill>
          <a:blip r:embed="rId3">
            <a:alphaModFix/>
          </a:blip>
          <a:stretch>
            <a:fillRect/>
          </a:stretch>
        </p:blipFill>
        <p:spPr>
          <a:xfrm>
            <a:off x="1864225" y="1307850"/>
            <a:ext cx="5415561" cy="3530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9"/>
          <p:cNvSpPr txBox="1"/>
          <p:nvPr>
            <p:ph type="title"/>
          </p:nvPr>
        </p:nvSpPr>
        <p:spPr>
          <a:xfrm>
            <a:off x="1297500" y="0"/>
            <a:ext cx="7038900" cy="60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Data Cleaning</a:t>
            </a:r>
            <a:endParaRPr/>
          </a:p>
        </p:txBody>
      </p:sp>
      <p:sp>
        <p:nvSpPr>
          <p:cNvPr id="244" name="Google Shape;244;p19"/>
          <p:cNvSpPr txBox="1"/>
          <p:nvPr>
            <p:ph idx="1" type="body"/>
          </p:nvPr>
        </p:nvSpPr>
        <p:spPr>
          <a:xfrm>
            <a:off x="79025" y="818150"/>
            <a:ext cx="4556100" cy="33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t>-</a:t>
            </a:r>
            <a:r>
              <a:rPr lang="en-GB" sz="1000"/>
              <a:t>-Manually created database </a:t>
            </a:r>
            <a:endParaRPr sz="1000"/>
          </a:p>
          <a:p>
            <a:pPr indent="0" lvl="0" marL="0" rtl="0" algn="l">
              <a:lnSpc>
                <a:spcPct val="100000"/>
              </a:lnSpc>
              <a:spcBef>
                <a:spcPts val="1600"/>
              </a:spcBef>
              <a:spcAft>
                <a:spcPts val="0"/>
              </a:spcAft>
              <a:buNone/>
            </a:pPr>
            <a:r>
              <a:rPr lang="en-GB" sz="1000"/>
              <a:t>-Downloading all of the monthly historical data for AAPL  and VGT for the past 10 years, (06/2014 - 03/2024). </a:t>
            </a:r>
            <a:endParaRPr sz="1000"/>
          </a:p>
          <a:p>
            <a:pPr indent="0" lvl="0" marL="0" rtl="0" algn="l">
              <a:lnSpc>
                <a:spcPct val="100000"/>
              </a:lnSpc>
              <a:spcBef>
                <a:spcPts val="1600"/>
              </a:spcBef>
              <a:spcAft>
                <a:spcPts val="0"/>
              </a:spcAft>
              <a:buNone/>
            </a:pPr>
            <a:r>
              <a:rPr lang="en-GB" sz="1000"/>
              <a:t>-Download historical data for the five factors from Kenneth R. French data library, </a:t>
            </a:r>
            <a:endParaRPr sz="1000"/>
          </a:p>
          <a:p>
            <a:pPr indent="0" lvl="0" marL="0" rtl="0" algn="l">
              <a:lnSpc>
                <a:spcPct val="100000"/>
              </a:lnSpc>
              <a:spcBef>
                <a:spcPts val="1600"/>
              </a:spcBef>
              <a:spcAft>
                <a:spcPts val="0"/>
              </a:spcAft>
              <a:buNone/>
            </a:pPr>
            <a:r>
              <a:rPr lang="en-GB" sz="1000"/>
              <a:t>-Date from Yahoo finance as a primary key</a:t>
            </a:r>
            <a:endParaRPr sz="1000"/>
          </a:p>
          <a:p>
            <a:pPr indent="0" lvl="0" marL="0" rtl="0" algn="l">
              <a:lnSpc>
                <a:spcPct val="100000"/>
              </a:lnSpc>
              <a:spcBef>
                <a:spcPts val="1600"/>
              </a:spcBef>
              <a:spcAft>
                <a:spcPts val="0"/>
              </a:spcAft>
              <a:buNone/>
            </a:pPr>
            <a:r>
              <a:rPr lang="en-GB" sz="1000"/>
              <a:t> -Date from our Kenneth R. French data as the foreign key to merge the data </a:t>
            </a:r>
            <a:endParaRPr sz="1000"/>
          </a:p>
          <a:p>
            <a:pPr indent="0" lvl="0" marL="0" rtl="0" algn="l">
              <a:lnSpc>
                <a:spcPct val="100000"/>
              </a:lnSpc>
              <a:spcBef>
                <a:spcPts val="1600"/>
              </a:spcBef>
              <a:spcAft>
                <a:spcPts val="0"/>
              </a:spcAft>
              <a:buNone/>
            </a:pPr>
            <a:r>
              <a:rPr lang="en-GB" sz="1000"/>
              <a:t>-This was all stored into a data set called ff_data2</a:t>
            </a:r>
            <a:endParaRPr sz="1000"/>
          </a:p>
          <a:p>
            <a:pPr indent="0" lvl="0" marL="0" rtl="0" algn="l">
              <a:lnSpc>
                <a:spcPct val="100000"/>
              </a:lnSpc>
              <a:spcBef>
                <a:spcPts val="1600"/>
              </a:spcBef>
              <a:spcAft>
                <a:spcPts val="0"/>
              </a:spcAft>
              <a:buNone/>
            </a:pPr>
            <a:r>
              <a:rPr lang="en-GB" sz="1000"/>
              <a:t>-Calculated the excess returns for AAPL for each month by subtracting the returns from the risk free rate. </a:t>
            </a:r>
            <a:endParaRPr sz="1000"/>
          </a:p>
          <a:p>
            <a:pPr indent="0" lvl="0" marL="0" rtl="0" algn="l">
              <a:lnSpc>
                <a:spcPct val="100000"/>
              </a:lnSpc>
              <a:spcBef>
                <a:spcPts val="1600"/>
              </a:spcBef>
              <a:spcAft>
                <a:spcPts val="0"/>
              </a:spcAft>
              <a:buNone/>
            </a:pPr>
            <a:r>
              <a:rPr lang="en-GB" sz="1000"/>
              <a:t>-Extract factors in decimal form and add VGT excess returns</a:t>
            </a:r>
            <a:endParaRPr sz="1000"/>
          </a:p>
          <a:p>
            <a:pPr indent="0" lvl="0" marL="0" rtl="0" algn="l">
              <a:lnSpc>
                <a:spcPct val="100000"/>
              </a:lnSpc>
              <a:spcBef>
                <a:spcPts val="1600"/>
              </a:spcBef>
              <a:spcAft>
                <a:spcPts val="0"/>
              </a:spcAft>
              <a:buNone/>
            </a:pPr>
            <a:r>
              <a:rPr lang="en-GB" sz="1000"/>
              <a:t>-na.omit to get rid of these rows with NA observations. </a:t>
            </a:r>
            <a:endParaRPr sz="1000"/>
          </a:p>
          <a:p>
            <a:pPr indent="0" lvl="0" marL="0" rtl="0" algn="l">
              <a:lnSpc>
                <a:spcPct val="100000"/>
              </a:lnSpc>
              <a:spcBef>
                <a:spcPts val="1600"/>
              </a:spcBef>
              <a:spcAft>
                <a:spcPts val="0"/>
              </a:spcAft>
              <a:buNone/>
            </a:pPr>
            <a:r>
              <a:rPr lang="en-GB" sz="1000"/>
              <a:t>-Addition of two categorical variables: technology company and COVID</a:t>
            </a:r>
            <a:endParaRPr sz="10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45" name="Google Shape;245;p19"/>
          <p:cNvPicPr preferRelativeResize="0"/>
          <p:nvPr/>
        </p:nvPicPr>
        <p:blipFill>
          <a:blip r:embed="rId3">
            <a:alphaModFix/>
          </a:blip>
          <a:stretch>
            <a:fillRect/>
          </a:stretch>
        </p:blipFill>
        <p:spPr>
          <a:xfrm>
            <a:off x="4571998" y="237350"/>
            <a:ext cx="2563950" cy="1465100"/>
          </a:xfrm>
          <a:prstGeom prst="rect">
            <a:avLst/>
          </a:prstGeom>
          <a:noFill/>
          <a:ln>
            <a:noFill/>
          </a:ln>
        </p:spPr>
      </p:pic>
      <p:pic>
        <p:nvPicPr>
          <p:cNvPr id="246" name="Google Shape;246;p19"/>
          <p:cNvPicPr preferRelativeResize="0"/>
          <p:nvPr/>
        </p:nvPicPr>
        <p:blipFill>
          <a:blip r:embed="rId4">
            <a:alphaModFix/>
          </a:blip>
          <a:stretch>
            <a:fillRect/>
          </a:stretch>
        </p:blipFill>
        <p:spPr>
          <a:xfrm>
            <a:off x="4365575" y="3818400"/>
            <a:ext cx="4778425" cy="1169200"/>
          </a:xfrm>
          <a:prstGeom prst="rect">
            <a:avLst/>
          </a:prstGeom>
          <a:noFill/>
          <a:ln>
            <a:noFill/>
          </a:ln>
        </p:spPr>
      </p:pic>
      <p:pic>
        <p:nvPicPr>
          <p:cNvPr id="247" name="Google Shape;247;p19"/>
          <p:cNvPicPr preferRelativeResize="0"/>
          <p:nvPr/>
        </p:nvPicPr>
        <p:blipFill>
          <a:blip r:embed="rId5">
            <a:alphaModFix/>
          </a:blip>
          <a:stretch>
            <a:fillRect/>
          </a:stretch>
        </p:blipFill>
        <p:spPr>
          <a:xfrm>
            <a:off x="7181850" y="265050"/>
            <a:ext cx="1962150" cy="1409700"/>
          </a:xfrm>
          <a:prstGeom prst="rect">
            <a:avLst/>
          </a:prstGeom>
          <a:noFill/>
          <a:ln>
            <a:noFill/>
          </a:ln>
        </p:spPr>
      </p:pic>
      <p:pic>
        <p:nvPicPr>
          <p:cNvPr id="248" name="Google Shape;248;p19"/>
          <p:cNvPicPr preferRelativeResize="0"/>
          <p:nvPr/>
        </p:nvPicPr>
        <p:blipFill>
          <a:blip r:embed="rId6">
            <a:alphaModFix/>
          </a:blip>
          <a:stretch>
            <a:fillRect/>
          </a:stretch>
        </p:blipFill>
        <p:spPr>
          <a:xfrm>
            <a:off x="4786925" y="2100300"/>
            <a:ext cx="4143375" cy="1400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Visualization 1: APPL vs VGT excess returns</a:t>
            </a:r>
            <a:endParaRPr/>
          </a:p>
        </p:txBody>
      </p:sp>
      <p:pic>
        <p:nvPicPr>
          <p:cNvPr id="254" name="Google Shape;254;p20"/>
          <p:cNvPicPr preferRelativeResize="0"/>
          <p:nvPr/>
        </p:nvPicPr>
        <p:blipFill>
          <a:blip r:embed="rId3">
            <a:alphaModFix/>
          </a:blip>
          <a:stretch>
            <a:fillRect/>
          </a:stretch>
        </p:blipFill>
        <p:spPr>
          <a:xfrm>
            <a:off x="-71376" y="1384200"/>
            <a:ext cx="5136077" cy="2899850"/>
          </a:xfrm>
          <a:prstGeom prst="rect">
            <a:avLst/>
          </a:prstGeom>
          <a:noFill/>
          <a:ln>
            <a:noFill/>
          </a:ln>
        </p:spPr>
      </p:pic>
      <p:sp>
        <p:nvSpPr>
          <p:cNvPr id="255" name="Google Shape;255;p20"/>
          <p:cNvSpPr txBox="1"/>
          <p:nvPr/>
        </p:nvSpPr>
        <p:spPr>
          <a:xfrm>
            <a:off x="5722575" y="1064590"/>
            <a:ext cx="2742300" cy="28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900">
                <a:solidFill>
                  <a:srgbClr val="FFFFFF"/>
                </a:solidFill>
                <a:latin typeface="Times New Roman"/>
                <a:ea typeface="Times New Roman"/>
                <a:cs typeface="Times New Roman"/>
                <a:sym typeface="Times New Roman"/>
              </a:rPr>
              <a:t>Model for VGT explained a lot more of the variability in excess returns than APPL, most likely because the index of many stocks more closely resembles the overall market. </a:t>
            </a:r>
            <a:endParaRPr sz="1900">
              <a:solidFill>
                <a:srgbClr val="FFFFFF"/>
              </a:solidFill>
              <a:latin typeface="Times New Roman"/>
              <a:ea typeface="Times New Roman"/>
              <a:cs typeface="Times New Roman"/>
              <a:sym typeface="Times New Roman"/>
            </a:endParaRPr>
          </a:p>
        </p:txBody>
      </p:sp>
      <p:pic>
        <p:nvPicPr>
          <p:cNvPr id="256" name="Google Shape;256;p20"/>
          <p:cNvPicPr preferRelativeResize="0"/>
          <p:nvPr/>
        </p:nvPicPr>
        <p:blipFill>
          <a:blip r:embed="rId4">
            <a:alphaModFix/>
          </a:blip>
          <a:stretch>
            <a:fillRect/>
          </a:stretch>
        </p:blipFill>
        <p:spPr>
          <a:xfrm>
            <a:off x="4785050" y="3971850"/>
            <a:ext cx="4088825" cy="1171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Visualization 2: </a:t>
            </a:r>
            <a:r>
              <a:rPr lang="en-GB"/>
              <a:t>Distribution of VGT ETF Excess Returns</a:t>
            </a:r>
            <a:endParaRPr/>
          </a:p>
        </p:txBody>
      </p:sp>
      <p:pic>
        <p:nvPicPr>
          <p:cNvPr id="262" name="Google Shape;262;p21"/>
          <p:cNvPicPr preferRelativeResize="0"/>
          <p:nvPr/>
        </p:nvPicPr>
        <p:blipFill>
          <a:blip r:embed="rId3">
            <a:alphaModFix/>
          </a:blip>
          <a:stretch>
            <a:fillRect/>
          </a:stretch>
        </p:blipFill>
        <p:spPr>
          <a:xfrm>
            <a:off x="118171" y="1218353"/>
            <a:ext cx="5658800" cy="3510350"/>
          </a:xfrm>
          <a:prstGeom prst="rect">
            <a:avLst/>
          </a:prstGeom>
          <a:noFill/>
          <a:ln>
            <a:noFill/>
          </a:ln>
        </p:spPr>
      </p:pic>
      <p:sp>
        <p:nvSpPr>
          <p:cNvPr id="263" name="Google Shape;263;p21"/>
          <p:cNvSpPr txBox="1"/>
          <p:nvPr/>
        </p:nvSpPr>
        <p:spPr>
          <a:xfrm>
            <a:off x="1028924" y="2163424"/>
            <a:ext cx="7086300" cy="39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
        <p:nvSpPr>
          <p:cNvPr id="264" name="Google Shape;264;p21"/>
          <p:cNvSpPr txBox="1"/>
          <p:nvPr/>
        </p:nvSpPr>
        <p:spPr>
          <a:xfrm>
            <a:off x="6079895" y="1418125"/>
            <a:ext cx="3000000" cy="215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900">
                <a:solidFill>
                  <a:srgbClr val="FFFFFF"/>
                </a:solidFill>
                <a:latin typeface="Times New Roman"/>
                <a:ea typeface="Times New Roman"/>
                <a:cs typeface="Times New Roman"/>
                <a:sym typeface="Times New Roman"/>
              </a:rPr>
              <a:t>-H</a:t>
            </a:r>
            <a:r>
              <a:rPr lang="en-GB" sz="1900">
                <a:solidFill>
                  <a:srgbClr val="FFFFFF"/>
                </a:solidFill>
                <a:latin typeface="Times New Roman"/>
                <a:ea typeface="Times New Roman"/>
                <a:cs typeface="Times New Roman"/>
                <a:sym typeface="Times New Roman"/>
              </a:rPr>
              <a:t>ighest frequency of excess returns for VGT is between 0 and .05%</a:t>
            </a:r>
            <a:endParaRPr sz="1900">
              <a:solidFill>
                <a:srgbClr val="FFFFF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GB" sz="1900">
                <a:solidFill>
                  <a:srgbClr val="FFFFFF"/>
                </a:solidFill>
                <a:latin typeface="Times New Roman"/>
                <a:ea typeface="Times New Roman"/>
                <a:cs typeface="Times New Roman"/>
                <a:sym typeface="Times New Roman"/>
              </a:rPr>
              <a:t>-The excess returns for VGT are normally distributed over the past 10 years. </a:t>
            </a:r>
            <a:endParaRPr sz="1900">
              <a:solidFill>
                <a:srgbClr val="FFFFFF"/>
              </a:solidFill>
              <a:latin typeface="Times New Roman"/>
              <a:ea typeface="Times New Roman"/>
              <a:cs typeface="Times New Roman"/>
              <a:sym typeface="Times New Roman"/>
            </a:endParaRPr>
          </a:p>
        </p:txBody>
      </p:sp>
      <p:pic>
        <p:nvPicPr>
          <p:cNvPr id="265" name="Google Shape;265;p21"/>
          <p:cNvPicPr preferRelativeResize="0"/>
          <p:nvPr/>
        </p:nvPicPr>
        <p:blipFill>
          <a:blip r:embed="rId4">
            <a:alphaModFix/>
          </a:blip>
          <a:stretch>
            <a:fillRect/>
          </a:stretch>
        </p:blipFill>
        <p:spPr>
          <a:xfrm>
            <a:off x="5044725" y="4325975"/>
            <a:ext cx="3964976" cy="762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2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Visualization 3: APPL vs VGT Excess returns</a:t>
            </a:r>
            <a:endParaRPr/>
          </a:p>
        </p:txBody>
      </p:sp>
      <p:pic>
        <p:nvPicPr>
          <p:cNvPr id="271" name="Google Shape;271;p22"/>
          <p:cNvPicPr preferRelativeResize="0"/>
          <p:nvPr/>
        </p:nvPicPr>
        <p:blipFill>
          <a:blip r:embed="rId3">
            <a:alphaModFix/>
          </a:blip>
          <a:stretch>
            <a:fillRect/>
          </a:stretch>
        </p:blipFill>
        <p:spPr>
          <a:xfrm>
            <a:off x="946038" y="1200575"/>
            <a:ext cx="4795022" cy="3530849"/>
          </a:xfrm>
          <a:prstGeom prst="rect">
            <a:avLst/>
          </a:prstGeom>
          <a:noFill/>
          <a:ln>
            <a:noFill/>
          </a:ln>
        </p:spPr>
      </p:pic>
      <p:sp>
        <p:nvSpPr>
          <p:cNvPr id="272" name="Google Shape;272;p22"/>
          <p:cNvSpPr txBox="1"/>
          <p:nvPr/>
        </p:nvSpPr>
        <p:spPr>
          <a:xfrm>
            <a:off x="5923625" y="1290600"/>
            <a:ext cx="3076200" cy="29364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lt1"/>
              </a:buClr>
              <a:buSzPts val="1300"/>
              <a:buFont typeface="Lato"/>
              <a:buChar char="●"/>
            </a:pPr>
            <a:r>
              <a:rPr lang="en-GB" sz="1300">
                <a:solidFill>
                  <a:schemeClr val="lt1"/>
                </a:solidFill>
                <a:latin typeface="Lato"/>
                <a:ea typeface="Lato"/>
                <a:cs typeface="Lato"/>
                <a:sym typeface="Lato"/>
              </a:rPr>
              <a:t>VGT and AAPL excess returns  are </a:t>
            </a:r>
            <a:r>
              <a:rPr lang="en-GB" sz="1300">
                <a:solidFill>
                  <a:schemeClr val="lt1"/>
                </a:solidFill>
                <a:latin typeface="Lato"/>
                <a:ea typeface="Lato"/>
                <a:cs typeface="Lato"/>
                <a:sym typeface="Lato"/>
              </a:rPr>
              <a:t>positively</a:t>
            </a:r>
            <a:r>
              <a:rPr lang="en-GB" sz="1300">
                <a:solidFill>
                  <a:schemeClr val="lt1"/>
                </a:solidFill>
                <a:latin typeface="Lato"/>
                <a:ea typeface="Lato"/>
                <a:cs typeface="Lato"/>
                <a:sym typeface="Lato"/>
              </a:rPr>
              <a:t> correlated as AAPL is one of the holdings in the VGT index</a:t>
            </a:r>
            <a:endParaRPr sz="1300">
              <a:solidFill>
                <a:schemeClr val="lt1"/>
              </a:solidFill>
              <a:latin typeface="Lato"/>
              <a:ea typeface="Lato"/>
              <a:cs typeface="Lato"/>
              <a:sym typeface="Lato"/>
            </a:endParaRPr>
          </a:p>
        </p:txBody>
      </p:sp>
      <p:pic>
        <p:nvPicPr>
          <p:cNvPr id="273" name="Google Shape;273;p22"/>
          <p:cNvPicPr preferRelativeResize="0"/>
          <p:nvPr/>
        </p:nvPicPr>
        <p:blipFill>
          <a:blip r:embed="rId4">
            <a:alphaModFix/>
          </a:blip>
          <a:stretch>
            <a:fillRect/>
          </a:stretch>
        </p:blipFill>
        <p:spPr>
          <a:xfrm>
            <a:off x="5961140" y="3720350"/>
            <a:ext cx="3001160" cy="914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Visualization 4: Cumulative Excess returns over 10 years</a:t>
            </a:r>
            <a:endParaRPr/>
          </a:p>
        </p:txBody>
      </p:sp>
      <p:pic>
        <p:nvPicPr>
          <p:cNvPr id="279" name="Google Shape;279;p23"/>
          <p:cNvPicPr preferRelativeResize="0"/>
          <p:nvPr/>
        </p:nvPicPr>
        <p:blipFill>
          <a:blip r:embed="rId3">
            <a:alphaModFix/>
          </a:blip>
          <a:stretch>
            <a:fillRect/>
          </a:stretch>
        </p:blipFill>
        <p:spPr>
          <a:xfrm>
            <a:off x="216314" y="1379726"/>
            <a:ext cx="5311449" cy="3530849"/>
          </a:xfrm>
          <a:prstGeom prst="rect">
            <a:avLst/>
          </a:prstGeom>
          <a:noFill/>
          <a:ln>
            <a:noFill/>
          </a:ln>
        </p:spPr>
      </p:pic>
      <p:sp>
        <p:nvSpPr>
          <p:cNvPr id="280" name="Google Shape;280;p23"/>
          <p:cNvSpPr txBox="1"/>
          <p:nvPr/>
        </p:nvSpPr>
        <p:spPr>
          <a:xfrm>
            <a:off x="1028924" y="2163424"/>
            <a:ext cx="7086300" cy="39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
        <p:nvSpPr>
          <p:cNvPr id="281" name="Google Shape;281;p23"/>
          <p:cNvSpPr txBox="1"/>
          <p:nvPr/>
        </p:nvSpPr>
        <p:spPr>
          <a:xfrm>
            <a:off x="5775382" y="1431588"/>
            <a:ext cx="3000000" cy="208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2200">
                <a:solidFill>
                  <a:srgbClr val="FFFFFF"/>
                </a:solidFill>
                <a:latin typeface="Times New Roman"/>
                <a:ea typeface="Times New Roman"/>
                <a:cs typeface="Times New Roman"/>
                <a:sym typeface="Times New Roman"/>
              </a:rPr>
              <a:t>-</a:t>
            </a:r>
            <a:r>
              <a:rPr lang="en-GB" sz="2200">
                <a:solidFill>
                  <a:srgbClr val="FFFFFF"/>
                </a:solidFill>
                <a:latin typeface="Times New Roman"/>
                <a:ea typeface="Times New Roman"/>
                <a:cs typeface="Times New Roman"/>
                <a:sym typeface="Times New Roman"/>
              </a:rPr>
              <a:t>AAPL cumulatively outperformed VGT over the 10 years, </a:t>
            </a:r>
            <a:endParaRPr sz="2200">
              <a:solidFill>
                <a:srgbClr val="FFFFFF"/>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GB" sz="2200">
                <a:solidFill>
                  <a:srgbClr val="FFFFFF"/>
                </a:solidFill>
                <a:latin typeface="Times New Roman"/>
                <a:ea typeface="Times New Roman"/>
                <a:cs typeface="Times New Roman"/>
                <a:sym typeface="Times New Roman"/>
              </a:rPr>
              <a:t>- Similar Beta, moves in similar pattern. </a:t>
            </a:r>
            <a:endParaRPr sz="2200">
              <a:solidFill>
                <a:srgbClr val="FFFFFF"/>
              </a:solidFill>
            </a:endParaRPr>
          </a:p>
        </p:txBody>
      </p:sp>
      <p:pic>
        <p:nvPicPr>
          <p:cNvPr id="282" name="Google Shape;282;p23"/>
          <p:cNvPicPr preferRelativeResize="0"/>
          <p:nvPr/>
        </p:nvPicPr>
        <p:blipFill>
          <a:blip r:embed="rId4">
            <a:alphaModFix/>
          </a:blip>
          <a:stretch>
            <a:fillRect/>
          </a:stretch>
        </p:blipFill>
        <p:spPr>
          <a:xfrm>
            <a:off x="5775375" y="3769533"/>
            <a:ext cx="3087874" cy="12264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2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Visualization 5: P Values dot plot </a:t>
            </a:r>
            <a:endParaRPr/>
          </a:p>
        </p:txBody>
      </p:sp>
      <p:pic>
        <p:nvPicPr>
          <p:cNvPr id="288" name="Google Shape;288;p24"/>
          <p:cNvPicPr preferRelativeResize="0"/>
          <p:nvPr/>
        </p:nvPicPr>
        <p:blipFill>
          <a:blip r:embed="rId3">
            <a:alphaModFix/>
          </a:blip>
          <a:stretch>
            <a:fillRect/>
          </a:stretch>
        </p:blipFill>
        <p:spPr>
          <a:xfrm>
            <a:off x="90137" y="1361831"/>
            <a:ext cx="5653284" cy="3530851"/>
          </a:xfrm>
          <a:prstGeom prst="rect">
            <a:avLst/>
          </a:prstGeom>
          <a:noFill/>
          <a:ln>
            <a:noFill/>
          </a:ln>
        </p:spPr>
      </p:pic>
      <p:sp>
        <p:nvSpPr>
          <p:cNvPr id="289" name="Google Shape;289;p24"/>
          <p:cNvSpPr txBox="1"/>
          <p:nvPr/>
        </p:nvSpPr>
        <p:spPr>
          <a:xfrm>
            <a:off x="5891695" y="1361825"/>
            <a:ext cx="32523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solidFill>
                  <a:schemeClr val="lt1"/>
                </a:solidFill>
                <a:latin typeface="Lato"/>
                <a:ea typeface="Lato"/>
                <a:cs typeface="Lato"/>
                <a:sym typeface="Lato"/>
              </a:rPr>
              <a:t>Significant &lt;= 0.05 </a:t>
            </a:r>
            <a:endParaRPr sz="2500">
              <a:solidFill>
                <a:schemeClr val="lt1"/>
              </a:solidFill>
              <a:latin typeface="Lato"/>
              <a:ea typeface="Lato"/>
              <a:cs typeface="Lato"/>
              <a:sym typeface="Lato"/>
            </a:endParaRPr>
          </a:p>
          <a:p>
            <a:pPr indent="0" lvl="0" marL="0" rtl="0" algn="l">
              <a:spcBef>
                <a:spcPts val="0"/>
              </a:spcBef>
              <a:spcAft>
                <a:spcPts val="0"/>
              </a:spcAft>
              <a:buNone/>
            </a:pPr>
            <a:r>
              <a:rPr lang="en-GB" sz="2500">
                <a:solidFill>
                  <a:schemeClr val="lt1"/>
                </a:solidFill>
                <a:latin typeface="Lato"/>
                <a:ea typeface="Lato"/>
                <a:cs typeface="Lato"/>
                <a:sym typeface="Lato"/>
              </a:rPr>
              <a:t>HML and RMRF are most significant for both models. </a:t>
            </a:r>
            <a:endParaRPr sz="2500">
              <a:solidFill>
                <a:schemeClr val="lt1"/>
              </a:solidFill>
              <a:latin typeface="Lato"/>
              <a:ea typeface="Lato"/>
              <a:cs typeface="Lato"/>
              <a:sym typeface="Lato"/>
            </a:endParaRPr>
          </a:p>
        </p:txBody>
      </p:sp>
      <p:pic>
        <p:nvPicPr>
          <p:cNvPr id="290" name="Google Shape;290;p24"/>
          <p:cNvPicPr preferRelativeResize="0"/>
          <p:nvPr/>
        </p:nvPicPr>
        <p:blipFill>
          <a:blip r:embed="rId4">
            <a:alphaModFix/>
          </a:blip>
          <a:stretch>
            <a:fillRect/>
          </a:stretch>
        </p:blipFill>
        <p:spPr>
          <a:xfrm>
            <a:off x="5891700" y="3305225"/>
            <a:ext cx="3050874" cy="1587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Visualization 6: Distribution of returns</a:t>
            </a:r>
            <a:endParaRPr/>
          </a:p>
        </p:txBody>
      </p:sp>
      <p:pic>
        <p:nvPicPr>
          <p:cNvPr id="296" name="Google Shape;296;p25"/>
          <p:cNvPicPr preferRelativeResize="0"/>
          <p:nvPr/>
        </p:nvPicPr>
        <p:blipFill>
          <a:blip r:embed="rId3">
            <a:alphaModFix/>
          </a:blip>
          <a:stretch>
            <a:fillRect/>
          </a:stretch>
        </p:blipFill>
        <p:spPr>
          <a:xfrm>
            <a:off x="482786" y="1428935"/>
            <a:ext cx="4971622" cy="3530851"/>
          </a:xfrm>
          <a:prstGeom prst="rect">
            <a:avLst/>
          </a:prstGeom>
          <a:noFill/>
          <a:ln>
            <a:noFill/>
          </a:ln>
        </p:spPr>
      </p:pic>
      <p:sp>
        <p:nvSpPr>
          <p:cNvPr id="297" name="Google Shape;297;p25"/>
          <p:cNvSpPr txBox="1"/>
          <p:nvPr/>
        </p:nvSpPr>
        <p:spPr>
          <a:xfrm>
            <a:off x="988975" y="2378399"/>
            <a:ext cx="3167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
        <p:nvSpPr>
          <p:cNvPr id="298" name="Google Shape;298;p25"/>
          <p:cNvSpPr txBox="1"/>
          <p:nvPr/>
        </p:nvSpPr>
        <p:spPr>
          <a:xfrm>
            <a:off x="5873075" y="1259250"/>
            <a:ext cx="21879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600">
                <a:solidFill>
                  <a:schemeClr val="lt1"/>
                </a:solidFill>
                <a:latin typeface="Lato"/>
                <a:ea typeface="Lato"/>
                <a:cs typeface="Lato"/>
                <a:sym typeface="Lato"/>
              </a:rPr>
              <a:t>Normal Distribution for VGT and bimodal distribution for AAPL</a:t>
            </a:r>
            <a:endParaRPr sz="2600">
              <a:solidFill>
                <a:schemeClr val="lt1"/>
              </a:solidFill>
              <a:latin typeface="Lato"/>
              <a:ea typeface="Lato"/>
              <a:cs typeface="Lato"/>
              <a:sym typeface="Lato"/>
            </a:endParaRPr>
          </a:p>
        </p:txBody>
      </p:sp>
      <p:pic>
        <p:nvPicPr>
          <p:cNvPr id="299" name="Google Shape;299;p25"/>
          <p:cNvPicPr preferRelativeResize="0"/>
          <p:nvPr/>
        </p:nvPicPr>
        <p:blipFill>
          <a:blip r:embed="rId4">
            <a:alphaModFix/>
          </a:blip>
          <a:stretch>
            <a:fillRect/>
          </a:stretch>
        </p:blipFill>
        <p:spPr>
          <a:xfrm>
            <a:off x="5574225" y="4045675"/>
            <a:ext cx="3354850" cy="914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